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75" r:id="rId14"/>
    <p:sldId id="276" r:id="rId15"/>
    <p:sldId id="303" r:id="rId16"/>
    <p:sldId id="304" r:id="rId17"/>
    <p:sldId id="305" r:id="rId18"/>
    <p:sldId id="306" r:id="rId19"/>
    <p:sldId id="277" r:id="rId20"/>
    <p:sldId id="278" r:id="rId21"/>
    <p:sldId id="293" r:id="rId22"/>
    <p:sldId id="294" r:id="rId23"/>
    <p:sldId id="295" r:id="rId24"/>
    <p:sldId id="296" r:id="rId25"/>
    <p:sldId id="264" r:id="rId26"/>
    <p:sldId id="279" r:id="rId27"/>
    <p:sldId id="280" r:id="rId28"/>
    <p:sldId id="281" r:id="rId29"/>
    <p:sldId id="282" r:id="rId30"/>
    <p:sldId id="297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8" r:id="rId42"/>
    <p:sldId id="307" r:id="rId43"/>
    <p:sldId id="299" r:id="rId44"/>
    <p:sldId id="300" r:id="rId45"/>
    <p:sldId id="301" r:id="rId46"/>
    <p:sldId id="302" r:id="rId47"/>
    <p:sldId id="308" r:id="rId48"/>
    <p:sldId id="310" r:id="rId49"/>
    <p:sldId id="265" r:id="rId50"/>
    <p:sldId id="266" r:id="rId51"/>
  </p:sldIdLst>
  <p:sldSz cx="9144000" cy="6858000"/>
  <p:notesSz cx="6858000" cy="9144000"/>
  <p:embeddedFontLst>
    <p:embeddedFont>
      <p:font typeface="Roboto" pitchFamily="2" charset="0"/>
      <p:regular r:id="rId52"/>
      <p:bold r:id="rId53"/>
      <p:boldItalic r:id="rId54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29847159" val="1218" revOS="4"/>
      <pr:smFileRevision xmlns:pr="smNativeData" xmlns="smNativeData" dt="1729847159" val="101"/>
      <pr:guideOptions xmlns:pr="smNativeData" xmlns="smNativeData" dt="172984715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110" d="100"/>
          <a:sy n="110" d="100"/>
        </p:scale>
        <p:origin x="1484" y="213"/>
      </p:cViewPr>
      <p:guideLst x="0" y="0">
        <p:guide orient="horz" pos="4082"/>
        <p:guide orient="horz" pos="238"/>
        <p:guide pos="5533"/>
        <p:guide pos="227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6" d="100"/>
        <a:sy n="26" d="100"/>
      </p:scale>
      <p:origin x="0" y="0"/>
    </p:cViewPr>
  </p:sorterViewPr>
  <p:notesViewPr>
    <p:cSldViewPr snapToGrid="0">
      <p:cViewPr>
        <p:scale>
          <a:sx n="110" d="100"/>
          <a:sy n="110" d="100"/>
        </p:scale>
        <p:origin x="1484" y="213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D/Hw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B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Relationship Id="rId3" Type="http://schemas.openxmlformats.org/officeDocument/2006/relationships/themeOverride" Target="../theme/themeOverride10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yJV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27;p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ge3a7074569_0_42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206;ge3a7074569_0_42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gde823becd0_0_0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33;gde823becd0_0_0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gde823becd0_0_40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40;gde823becd0_0_40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ge8d46ed6bd_0_0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49;ge8d46ed6bd_0_0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gdf29b9fb24_0_34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65;gdf29b9fb24_0_34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ge8d46ed6bd_0_81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K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72;ge8d46ed6bd_0_81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8;ge8d46ed6bd_0_87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79;ge8d46ed6bd_0_87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;ge8d46ed6bd_0_162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93;ge8d46ed6bd_0_162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ge8d46ed6bd_0_233:notes"/>
          <p:cNvSpPr>
            <a:spLocks noGrp="1" noChangeArrowheads="1"/>
            <a:extLst>
              <a:ext uri="smNativeData">
                <pr:smNativeData xmlns:pr="smNativeData" xmlns="smNativeData" val="SMDATA_15_d18bZxMAAAAlAAAACwAAAC0AAAAACAcAADgEAAAoIwAAUBk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AcAADgEAAAoIwAAUBkAABAAAAAmAAAACAAAAAEPAAAAAAAA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4572000" b="3429000"/>
            <a:pathLst>
              <a:path w="4572000" h="3429000" fill="none" extrusionOk="0">
                <a:moveTo>
                  <a:pt x="0" y="0"/>
                </a:moveTo>
                <a:lnTo>
                  <a:pt x="4572000" y="0"/>
                </a:lnTo>
                <a:lnTo>
                  <a:pt x="4572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99;ge8d46ed6bd_0_233:notes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"/>
          <p:cNvPicPr>
            <a:extLst>
              <a:ext uri="smNativeData">
                <pr:smNativeData xmlns:pr="smNativeData" xmlns="smNativeData" val="SMDATA_17_d18b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T////r////XDgAAEU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" y="-13335"/>
            <a:ext cx="9179560" cy="68846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11;p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Q6BE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QAAA8jAADzIwAAjykAABAAAAAmAAAACAAAAD2wAAAAAAAA"/>
              </a:ext>
            </a:extLst>
          </p:cNvSpPr>
          <p:nvPr>
            <p:ph type="subTitle" idx="1"/>
          </p:nvPr>
        </p:nvSpPr>
        <p:spPr>
          <a:xfrm>
            <a:off x="792480" y="5699125"/>
            <a:ext cx="5051425" cy="10566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none"/>
            </a:lvl9pPr>
          </a:lstStyle>
          <a:p>
            <a:pPr/>
          </a:p>
        </p:txBody>
      </p:sp>
      <p:sp>
        <p:nvSpPr>
          <p:cNvPr id="4" name="Google Shape;12;p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AQAAMMPAAA2NwAAtyEAABAAAAAmAAAACAAAAD2wAAAAAAAA"/>
              </a:ext>
            </a:extLst>
          </p:cNvSpPr>
          <p:nvPr>
            <p:ph type="title"/>
          </p:nvPr>
        </p:nvSpPr>
        <p:spPr>
          <a:xfrm>
            <a:off x="792480" y="2562225"/>
            <a:ext cx="8182610" cy="291846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600" cap="none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1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giw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47;p11"/>
          <p:cNvSpPr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HNsa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P///wEAAAAAAAAAAAAAAAAAAAAAAAAAAAAAAAAAAAAAAAAAAAAAAAJ/f38AWVlZA8zMzADAwP8Af39/AAAAAAAAAAAAAAAAAAAAAAAAAAAAIQAAABgAAAAUAAAAuwMAAPIJAACQNAAALycAABAAAAAmAAAACAAAAP//////////"/>
              </a:ext>
            </a:extLst>
          </p:cNvSpPr>
          <p:nvPr/>
        </p:nvSpPr>
        <p:spPr>
          <a:xfrm>
            <a:off x="606425" y="1616710"/>
            <a:ext cx="7938135" cy="475297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8;p1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yJV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9AQAANkKAACPNwAAMCcAABAAAAAmAAAACAAAAD2wAAAAAAAA"/>
              </a:ext>
            </a:extLst>
          </p:cNvSpPr>
          <p:nvPr>
            <p:ph type="subTitle" idx="1"/>
          </p:nvPr>
        </p:nvSpPr>
        <p:spPr>
          <a:xfrm>
            <a:off x="805180" y="1763395"/>
            <a:ext cx="8226425" cy="46069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;p1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KnmCE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1;p12"/>
          <p:cNvSpPr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EAAAAAAAAAISEhDf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uwMAAPIJAACQNAAALycAABAAAAAmAAAACAAAAP//////////"/>
              </a:ext>
            </a:extLst>
          </p:cNvSpPr>
          <p:nvPr/>
        </p:nvSpPr>
        <p:spPr>
          <a:xfrm>
            <a:off x="606425" y="1616710"/>
            <a:ext cx="7938135" cy="47529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2;p1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SgV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QAANkKAAAXNwAAMCcAABAAAAAmAAAACAAAAD2wAAAAAAAA"/>
              </a:ext>
            </a:extLst>
          </p:cNvSpPr>
          <p:nvPr>
            <p:ph type="subTitle" idx="1"/>
          </p:nvPr>
        </p:nvSpPr>
        <p:spPr>
          <a:xfrm>
            <a:off x="728980" y="1763395"/>
            <a:ext cx="8226425" cy="46069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solidFill>
                  <a:srgbClr val="FFFFFF"/>
                </a:solidFill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5;p1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wMAAL8KAACgMwAAqBAAABAAAAAmAAAACAAAAD2wAAAAAAAA"/>
              </a:ext>
            </a:extLst>
          </p:cNvSpPr>
          <p:nvPr>
            <p:ph type="subTitle" idx="1"/>
          </p:nvPr>
        </p:nvSpPr>
        <p:spPr>
          <a:xfrm>
            <a:off x="530225" y="1746885"/>
            <a:ext cx="7861935" cy="96075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56;p13"/>
          <p:cNvSpPr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4Ae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uwMAAJYRAACQNAAAzSUAABAAAAAmAAAACAAAAP//////////"/>
              </a:ext>
            </a:extLst>
          </p:cNvSpPr>
          <p:nvPr/>
        </p:nvSpPr>
        <p:spPr>
          <a:xfrm>
            <a:off x="606425" y="2858770"/>
            <a:ext cx="7938135" cy="328612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7;p1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QAADUSAAByMwAAmCUAABAAAAAmAAAACAAAAD2wAAAAAAAA"/>
              </a:ext>
            </a:extLst>
          </p:cNvSpPr>
          <p:nvPr>
            <p:ph type="subTitle" idx="2"/>
          </p:nvPr>
        </p:nvSpPr>
        <p:spPr>
          <a:xfrm>
            <a:off x="795020" y="2959735"/>
            <a:ext cx="7567930" cy="315150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1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cd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60;p14"/>
          <p:cNvSpPr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EAAAAAAAAA+/v+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v+AAAAAAEAAAAAAAAAAAAAAAAAAAAAAAAAAAAAAAAAAAAAAAAAAAAAAAJ/f38AAAAAA8zMzADAwP8Af39/AAAAAAAAAAAAAAAAAAAAAAAAAAAAIQAAABgAAAAUAAAAOwIAAPIJAABxHwAALycAABAAAAAmAAAACAAAAP//////////"/>
              </a:ext>
            </a:extLst>
          </p:cNvSpPr>
          <p:nvPr/>
        </p:nvSpPr>
        <p:spPr>
          <a:xfrm>
            <a:off x="362585" y="1616710"/>
            <a:ext cx="4748530" cy="4752975"/>
          </a:xfrm>
          <a:prstGeom prst="rect">
            <a:avLst/>
          </a:prstGeom>
          <a:solidFill>
            <a:srgbClr val="FBFBFE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61;p1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NkKAABSHgAAMCcAABAAAAAmAAAACAAAAD2wAAAAAAAA"/>
              </a:ext>
            </a:extLst>
          </p:cNvSpPr>
          <p:nvPr>
            <p:ph type="subTitle" idx="1"/>
          </p:nvPr>
        </p:nvSpPr>
        <p:spPr>
          <a:xfrm>
            <a:off x="500380" y="1763395"/>
            <a:ext cx="4428490" cy="46069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 cap="none">
                <a:latin typeface="Courier New" pitchFamily="3" charset="-52"/>
                <a:ea typeface="Arial" pitchFamily="2" charset="-52"/>
                <a:cs typeface="Arial" pitchFamily="2" charset="-52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62;p1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Bao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CIAANkKAACPNQAAmCUAABAAAAAmAAAACAAAAD2wAAAAAAAA"/>
              </a:ext>
            </a:extLst>
          </p:cNvSpPr>
          <p:nvPr>
            <p:ph type="subTitle" idx="2"/>
          </p:nvPr>
        </p:nvSpPr>
        <p:spPr>
          <a:xfrm>
            <a:off x="5554980" y="1763395"/>
            <a:ext cx="3151505" cy="434784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;p1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6AA3-ED16-0F9C-58E2-1BC924ACAE4E}" type="slidenum">
              <a:rPr lang="ru-ru" cap="none"/>
              <a:t/>
            </a:fld>
            <a:endParaRPr lang="ru-ru" cap="none"/>
          </a:p>
        </p:txBody>
      </p:sp>
      <p:sp>
        <p:nvSpPr>
          <p:cNvPr id="3" name="Google Shape;65;p1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CDIwg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66;p15"/>
          <p:cNvSpPr>
            <a:spLocks noGrp="1" noChangeArrowheads="1"/>
            <a:extLst>
              <a:ext uri="smNativeData">
                <pr:smNativeData xmlns:pr="smNativeData" xmlns="smNativeData" val="SMDATA_15_d18bZxMAAAAlAAAAZAAAAE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UAb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XAgAALAKAAAUJAAAtiYAABAgAAAmAAAACAAAAD2wAAAAAAAA"/>
              </a:ext>
            </a:extLst>
          </p:cNvSpPr>
          <p:nvPr>
            <p:ph idx="1"/>
          </p:nvPr>
        </p:nvSpPr>
        <p:spPr>
          <a:xfrm>
            <a:off x="1358900" y="1737360"/>
            <a:ext cx="4505960" cy="455549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810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 b="0" cap="none">
                <a:solidFill>
                  <a:srgbClr val="000000"/>
                </a:solidFill>
              </a:defRPr>
            </a:lvl1pPr>
            <a:lvl2pPr marL="914400" indent="-3302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cap="none">
                <a:solidFill>
                  <a:srgbClr val="000000"/>
                </a:solidFill>
              </a:defRPr>
            </a:lvl2pPr>
            <a:lvl3pPr marL="1371600" indent="-3175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</a:lvl3pPr>
            <a:lvl4pPr marL="1828800" indent="-3175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lvl4pPr>
            <a:lvl5pPr marL="2286000" indent="-3175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lvl5pPr>
            <a:lvl6pPr marL="2743200" indent="-3175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</a:lvl6pPr>
            <a:lvl7pPr marL="3200400" indent="-3175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lvl7pPr>
            <a:lvl8pPr marL="3657600" indent="-31750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lvl8pPr>
            <a:lvl9pPr marL="4114800" indent="-317500">
              <a:lnSpc>
                <a:spcPct val="16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;p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E6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EoPAADlMwAAMhYAABAAAAAmAAAACAAAAL2wAAAAAAAA"/>
              </a:ext>
            </a:extLst>
          </p:cNvSpPr>
          <p:nvPr>
            <p:ph type="title"/>
          </p:nvPr>
        </p:nvSpPr>
        <p:spPr>
          <a:xfrm>
            <a:off x="500380" y="2485390"/>
            <a:ext cx="7935595" cy="112268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9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15;p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1665-2B16-0FE0-58E2-DDB558ACAE88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18;p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MLAAB/NwAAuScAABAAAAAmAAAACAAAAD2wAAAAAAAA"/>
              </a:ext>
            </a:extLst>
          </p:cNvSpPr>
          <p:nvPr>
            <p:ph idx="1"/>
          </p:nvPr>
        </p:nvSpPr>
        <p:spPr>
          <a:xfrm>
            <a:off x="500380" y="1901825"/>
            <a:ext cx="8521065" cy="455549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</a:lvl1pPr>
            <a:lvl2pPr marL="9144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lvl2pPr>
            <a:lvl3pPr marL="13716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</a:lvl3pPr>
            <a:lvl4pPr marL="18288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lvl4pPr>
            <a:lvl5pPr marL="22860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</a:lvl6pPr>
            <a:lvl7pPr marL="32004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lvl7pPr>
            <a:lvl8pPr marL="36576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lvl8pPr>
            <a:lvl9pPr marL="4114800" indent="-3175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</a:lvl9pPr>
          </a:lstStyle>
          <a:p>
            <a:pPr/>
          </a:p>
        </p:txBody>
      </p:sp>
      <p:sp>
        <p:nvSpPr>
          <p:cNvPr id="4" name="Google Shape;19;p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7178-3616-0F87-58E2-C0D23FACAE95}" type="slidenum">
              <a:rPr lang="ru-ru" cap="none"/>
              <a:t/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18AD-E316-0FEE-58E2-15BB56ACAE40}" type="slidenum">
              <a:rPr lang="ru-ru" cap="none"/>
              <a:t/>
            </a:fld>
            <a:endParaRPr lang="ru-ru" cap="none"/>
          </a:p>
        </p:txBody>
      </p:sp>
      <p:sp>
        <p:nvSpPr>
          <p:cNvPr id="3" name="Google Shape;22;p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wGAAB/NwAAARcAABAAAAAmAAAACAAAAD2wAAAAAAAA"/>
              </a:ext>
            </a:extLst>
          </p:cNvSpPr>
          <p:nvPr>
            <p:ph type="title"/>
          </p:nvPr>
        </p:nvSpPr>
        <p:spPr>
          <a:xfrm>
            <a:off x="500380" y="1094740"/>
            <a:ext cx="8521065" cy="26447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700" cap="none"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23;p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MADAAALMwAAQQoAABAAAAAmAAAACAAAAD2wAAAAAAAA"/>
              </a:ext>
            </a:extLst>
          </p:cNvSpPr>
          <p:nvPr>
            <p:ph type="subTitle" idx="1"/>
          </p:nvPr>
        </p:nvSpPr>
        <p:spPr>
          <a:xfrm>
            <a:off x="500380" y="609600"/>
            <a:ext cx="7797165" cy="105727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>
                <a:solidFill>
                  <a:srgbClr val="FF99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5" name="Google Shape;24;p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K8ZAABQNwAAgB4AABAAAAAmAAAACAAAAD2wAAAAAAAA"/>
              </a:ext>
            </a:extLst>
          </p:cNvSpPr>
          <p:nvPr>
            <p:ph type="subTitle" idx="2"/>
          </p:nvPr>
        </p:nvSpPr>
        <p:spPr>
          <a:xfrm>
            <a:off x="3135630" y="4175125"/>
            <a:ext cx="5855970" cy="78295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 cap="none">
                <a:solidFill>
                  <a:srgbClr val="05050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/>
          </a:p>
        </p:txBody>
      </p:sp>
      <p:sp>
        <p:nvSpPr>
          <p:cNvPr id="6" name="Google Shape;25;p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CUcAABQNwAApSIAABAAAAAmAAAACAAAAD2wAAAAAAAA"/>
              </a:ext>
            </a:extLst>
          </p:cNvSpPr>
          <p:nvPr>
            <p:ph type="subTitle" idx="3"/>
          </p:nvPr>
        </p:nvSpPr>
        <p:spPr>
          <a:xfrm>
            <a:off x="3135630" y="4575175"/>
            <a:ext cx="5855970" cy="105664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7" name="Google Shape;26;p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hMAAEofAABQNwAAwycAABAAAAAmAAAACAAAAD2wAAAAAAAA"/>
              </a:ext>
            </a:extLst>
          </p:cNvSpPr>
          <p:nvPr>
            <p:ph type="subTitle" idx="4"/>
          </p:nvPr>
        </p:nvSpPr>
        <p:spPr>
          <a:xfrm>
            <a:off x="3135630" y="5086350"/>
            <a:ext cx="5855970" cy="137731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6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4F1B-5516-0FB9-58E2-A3EC01ACAEF6}" type="slidenum">
              <a:rPr lang="ru-ru" cap="none"/>
              <a:t/>
            </a:fld>
            <a:endParaRPr lang="ru-ru" cap="none"/>
          </a:p>
        </p:txBody>
      </p:sp>
      <p:pic>
        <p:nvPicPr>
          <p:cNvPr id="3" name="Google Shape;29;p6"/>
          <p:cNvPicPr>
            <a:extLst>
              <a:ext uri="smNativeData">
                <pr:smNativeData xmlns:pr="smNativeData" xmlns="smNativeData" val="SMDATA_17_d18b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AAAAAAAAAAQDg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30;p6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gUAAEADAABJNQAAziQAABAAAAAmAAAACAAAAL2wAAAAAAAA"/>
              </a:ext>
            </a:extLst>
          </p:cNvSpPr>
          <p:nvPr>
            <p:ph type="title"/>
          </p:nvPr>
        </p:nvSpPr>
        <p:spPr>
          <a:xfrm>
            <a:off x="956310" y="528320"/>
            <a:ext cx="7705725" cy="54546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900" cap="none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5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5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5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5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5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5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5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5000" cap="none"/>
            </a:lvl9pPr>
          </a:lstStyle>
          <a:p>
            <a:p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;p7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3;p7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N7MWA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RoAAJQQAADFNQAAZRUAABAAAAAmAAAACAAAAD2wAAAAAAAA"/>
              </a:ext>
            </a:extLst>
          </p:cNvSpPr>
          <p:nvPr>
            <p:ph type="subTitle" idx="1"/>
          </p:nvPr>
        </p:nvSpPr>
        <p:spPr>
          <a:xfrm>
            <a:off x="4349115" y="2694940"/>
            <a:ext cx="4391660" cy="78295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 cap="none">
                <a:solidFill>
                  <a:srgbClr val="FF99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  <p:sp>
        <p:nvSpPr>
          <p:cNvPr id="4" name="Google Shape;34;p7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EAQb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RoAAPoUAAD6NgAAtCUAABAAAAAmAAAACAAAAD2wAAAAAAAA"/>
              </a:ext>
            </a:extLst>
          </p:cNvSpPr>
          <p:nvPr>
            <p:ph type="subTitle" idx="2"/>
          </p:nvPr>
        </p:nvSpPr>
        <p:spPr>
          <a:xfrm>
            <a:off x="4349115" y="3409950"/>
            <a:ext cx="4587875" cy="27190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cap="none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;p8"/>
          <p:cNvSpPr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EAAAAAAAAA8/Pz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ISL4X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PzAAAAAAEAAAAAAAAAAAAAAAAAAAAAAAAAAAAAAAAAAAAAAAAAAAAAAAJ/f38AAAAAA8zMzADAwP8Af39/AAAAAAAAAAAAAAAAAAAAAAAAAAAAIQAAABgAAAAUAAAAIBwAAAAAAABAOAAAMCoAABAAAAAmAAAACAAAAP//////////"/>
              </a:ext>
            </a:extLst>
          </p:cNvSpPr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7;p8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C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AQKAACiHAAALBYAABAAAAAmAAAACAAAAL2wAAAAAAAA"/>
              </a:ext>
            </a:extLst>
          </p:cNvSpPr>
          <p:nvPr>
            <p:ph type="title"/>
          </p:nvPr>
        </p:nvSpPr>
        <p:spPr>
          <a:xfrm>
            <a:off x="608965" y="1628140"/>
            <a:ext cx="4045585" cy="197612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2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2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2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2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2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2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2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2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200" cap="none"/>
            </a:lvl9pPr>
          </a:lstStyle>
          <a:p>
            <a:pPr/>
          </a:p>
        </p:txBody>
      </p:sp>
      <p:sp>
        <p:nvSpPr>
          <p:cNvPr id="4" name="Google Shape;38;p8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MhzV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wMAAOsXAACiHAAADSIAABAAAAAmAAAACAAAAD2wAAAAAAAA"/>
              </a:ext>
            </a:extLst>
          </p:cNvSpPr>
          <p:nvPr>
            <p:ph type="subTitle" idx="1"/>
          </p:nvPr>
        </p:nvSpPr>
        <p:spPr>
          <a:xfrm>
            <a:off x="608965" y="3888105"/>
            <a:ext cx="4045585" cy="164719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cap="none"/>
            </a:lvl9pPr>
          </a:lstStyle>
          <a:p>
            <a:pPr/>
          </a:p>
        </p:txBody>
      </p:sp>
      <p:sp>
        <p:nvSpPr>
          <p:cNvPr id="5" name="Google Shape;39;p8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x4AAPAFAAD9NQAAPyQAABAAAAAmAAAACAAAAL2wAAAAAAAA"/>
              </a:ext>
            </a:extLst>
          </p:cNvSpPr>
          <p:nvPr>
            <p:ph idx="2"/>
          </p:nvPr>
        </p:nvSpPr>
        <p:spPr>
          <a:xfrm>
            <a:off x="4939665" y="965200"/>
            <a:ext cx="3836670" cy="492696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</a:lvl1pPr>
            <a:lvl2pPr marL="914400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/>
          </a:p>
        </p:txBody>
      </p:sp>
      <p:sp>
        <p:nvSpPr>
          <p:cNvPr id="6" name="Google Shape;40;p8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BIv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4BAD-E316-0FBD-58E2-15E805ACAE40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9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DywAAAAAAAA"/>
              </a:ext>
            </a:extLst>
          </p:cNvSpPr>
          <p:nvPr>
            <p:ph type="sldNum" idx="12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7F65-2B16-0F89-58E2-DDDC31ACAE88}" type="slidenum">
              <a:rPr lang="ru-ru" cap="none"/>
              <a:t>‹#›</a:t>
            </a:fld>
            <a:endParaRPr lang="ru-ru" cap="none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;p10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Dy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AMAALYCAAB/NwAAvwoAABAAAAAmAAAACAAAAL2/AAD/HwAA"/>
              </a:ext>
            </a:extLst>
          </p:cNvSpPr>
          <p:nvPr>
            <p:ph type="title"/>
          </p:nvPr>
        </p:nvSpPr>
        <p:spPr>
          <a:xfrm>
            <a:off x="500380" y="440690"/>
            <a:ext cx="8521065" cy="1306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400" b="1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28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AIAALMLAAAHNwAAuScAABAAAAAmAAAACAAAAL2/AAD/HwAA"/>
              </a:ext>
            </a:extLst>
          </p:cNvSpPr>
          <p:nvPr>
            <p:ph type="body" idx="1"/>
          </p:nvPr>
        </p:nvSpPr>
        <p:spPr>
          <a:xfrm>
            <a:off x="424180" y="1901825"/>
            <a:ext cx="8521065" cy="4555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 pitchFamily="2" charset="0"/>
              <a:buChar char="●"/>
              <a:defRPr sz="1700"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1pPr>
            <a:lvl2pPr marL="9144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itchFamily="2" charset="0"/>
              <a:buChar char="○"/>
              <a:defRPr cap="none">
                <a:solidFill>
                  <a:srgbClr val="000000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2pPr>
            <a:lvl3pPr marL="13716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■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3pPr>
            <a:lvl4pPr marL="18288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●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4pPr>
            <a:lvl5pPr marL="22860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○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5pPr>
            <a:lvl6pPr marL="27432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■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6pPr>
            <a:lvl7pPr marL="32004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●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7pPr>
            <a:lvl8pPr marL="36576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○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8pPr>
            <a:lvl9pPr marL="4114800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 pitchFamily="2" charset="0"/>
              <a:buChar char="■"/>
              <a:defRPr cap="none">
                <a:solidFill>
                  <a:srgbClr val="595959"/>
                </a:solidFill>
                <a:latin typeface="Roboto" pitchFamily="2" charset="0"/>
                <a:ea typeface="Arial" pitchFamily="2" charset="-52"/>
                <a:cs typeface="Arial" pitchFamily="2" charset="-52"/>
              </a:defRPr>
            </a:lvl9pPr>
          </a:lstStyle>
          <a:p>
            <a:pPr/>
          </a:p>
        </p:txBody>
      </p:sp>
      <p:sp>
        <p:nvSpPr>
          <p:cNvPr id="4" name="Google Shape;8;p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EAmAAB/NwAAeikAABAAAAAmAAAACAAAAL2/AAD/HwAA"/>
              </a:ext>
            </a:extLst>
          </p:cNvSpPr>
          <p:nvPr>
            <p:ph type="sldNum" idx="4"/>
          </p:nvPr>
        </p:nvSpPr>
        <p:spPr>
          <a:xfrm>
            <a:off x="8472170" y="6217920"/>
            <a:ext cx="549275" cy="5245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buNone/>
              <a:defRPr sz="1000" cap="none">
                <a:solidFill>
                  <a:srgbClr val="595959"/>
                </a:solidFill>
              </a:defRPr>
            </a:lvl1pPr>
            <a:lvl2pPr algn="r">
              <a:buNone/>
              <a:defRPr sz="1000" cap="none">
                <a:solidFill>
                  <a:srgbClr val="595959"/>
                </a:solidFill>
              </a:defRPr>
            </a:lvl2pPr>
            <a:lvl3pPr algn="r">
              <a:buNone/>
              <a:defRPr sz="1000" cap="none">
                <a:solidFill>
                  <a:srgbClr val="595959"/>
                </a:solidFill>
              </a:defRPr>
            </a:lvl3pPr>
            <a:lvl4pPr algn="r">
              <a:buNone/>
              <a:defRPr sz="1000" cap="none">
                <a:solidFill>
                  <a:srgbClr val="595959"/>
                </a:solidFill>
              </a:defRPr>
            </a:lvl4pPr>
            <a:lvl5pPr algn="r">
              <a:buNone/>
              <a:defRPr sz="1000" cap="none">
                <a:solidFill>
                  <a:srgbClr val="595959"/>
                </a:solidFill>
              </a:defRPr>
            </a:lvl5pPr>
            <a:lvl6pPr algn="r">
              <a:buNone/>
              <a:defRPr sz="1000" cap="none">
                <a:solidFill>
                  <a:srgbClr val="595959"/>
                </a:solidFill>
              </a:defRPr>
            </a:lvl6pPr>
            <a:lvl7pPr algn="r">
              <a:buNone/>
              <a:defRPr sz="1000" cap="none">
                <a:solidFill>
                  <a:srgbClr val="595959"/>
                </a:solidFill>
              </a:defRPr>
            </a:lvl7pPr>
            <a:lvl8pPr algn="r">
              <a:buNone/>
              <a:defRPr sz="1000" cap="none">
                <a:solidFill>
                  <a:srgbClr val="595959"/>
                </a:solidFill>
              </a:defRPr>
            </a:lvl8pPr>
            <a:lvl9pPr algn="r">
              <a:buNone/>
              <a:defRPr sz="1000" cap="none">
                <a:solidFill>
                  <a:srgbClr val="595959"/>
                </a:solidFill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FB5A7C0A-4416-0F8A-58E2-B2DF32ACAEE7}" type="slidenum">
              <a:rPr lang="ru-ru" cap="none"/>
              <a:t/>
            </a:fld>
            <a:endParaRPr lang="ru-ru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52"/>
          <a:ea typeface="Arial" pitchFamily="2" charset="-52"/>
          <a:cs typeface="Arial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ax.me/plpgsql/" TargetMode="External"/><Relationship Id="rId3" Type="http://schemas.openxmlformats.org/officeDocument/2006/relationships/hyperlink" Target="https://habr.com/ru/companies/ozontech/articles/645173/" TargetMode="External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30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CEhIQ0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CEhIQZ/f38AWVlZA8zMzADAwP8Af39/AAAAAAAAAAAAAAAAAAAAAAAAAAAAIQAAABgAAAAUAAAA4AQAAA8jAADzIwAAjykAABAAAAAmAAAACAAAADwwAACADwAA"/>
              </a:ext>
            </a:extLst>
          </p:cNvSpPr>
          <p:nvPr>
            <p:ph type="subTitle" idx="1"/>
          </p:nvPr>
        </p:nvSpPr>
        <p:spPr>
          <a:ln w="12700" cap="flat" cmpd="sng" algn="ctr">
            <a:solidFill>
              <a:schemeClr val="accent2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otus.ru</a:t>
            </a:r>
            <a:endParaRPr lang="ru-ru" cap="none"/>
          </a:p>
        </p:txBody>
      </p:sp>
      <p:sp>
        <p:nvSpPr>
          <p:cNvPr id="3" name="Google Shape;130;p30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CEhIQ0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CEhIQZ/f38AWVlZA8zMzADAwP8Af39/AAAAAAAAAAAAAAAAAAAAAAAAAAAAIQAAABgAAAAUAAAAJwQAAPsKAABlNgAAtyEAABAAAAAmAAAACAAAAD0wAACADwAA"/>
              </a:ext>
            </a:extLst>
          </p:cNvSpPr>
          <p:nvPr>
            <p:ph type="title"/>
          </p:nvPr>
        </p:nvSpPr>
        <p:spPr>
          <a:xfrm>
            <a:off x="675005" y="1784985"/>
            <a:ext cx="8167370" cy="3695700"/>
          </a:xfrm>
          <a:ln w="12700" cap="flat" cmpd="sng" algn="ctr">
            <a:solidFill>
              <a:schemeClr val="accent2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solidFill>
                  <a:schemeClr val="bg1"/>
                </a:solidFill>
              </a:rPr>
              <a:t>PostgreSQL для администраторов баз данных и разработчиков</a:t>
            </a:r>
            <a:endParaRPr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O8DAAB/NwAAuScAABAAAAAmAAAACAAAAAEAAAAAAAAA"/>
              </a:ext>
            </a:extLst>
          </p:cNvSpPr>
          <p:nvPr>
            <p:ph type="body" idx="1"/>
          </p:nvPr>
        </p:nvSpPr>
        <p:spPr>
          <a:xfrm>
            <a:off x="500380" y="639445"/>
            <a:ext cx="8521065" cy="5817870"/>
          </a:xfrm>
        </p:spPr>
        <p:txBody>
          <a:bodyPr/>
          <a:lstStyle/>
          <a:p>
            <a:pPr/>
          </a:p>
        </p:txBody>
      </p:sp>
      <p:pic>
        <p:nvPicPr>
          <p:cNvPr id="3" name="Рисунок 9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DAAD5AQAAjDcAAL4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320675"/>
            <a:ext cx="8529320" cy="61398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O8DAAB/NwAAuScAABAAAAAmAAAACAAAAAEAAAAAAAAA"/>
              </a:ext>
            </a:extLst>
          </p:cNvSpPr>
          <p:nvPr>
            <p:ph type="body" idx="1"/>
          </p:nvPr>
        </p:nvSpPr>
        <p:spPr>
          <a:xfrm>
            <a:off x="500380" y="639445"/>
            <a:ext cx="8521065" cy="5817870"/>
          </a:xfrm>
        </p:spPr>
        <p:txBody>
          <a:bodyPr/>
          <a:lstStyle/>
          <a:p>
            <a:pPr/>
          </a:p>
        </p:txBody>
      </p:sp>
      <p:pic>
        <p:nvPicPr>
          <p:cNvPr id="3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D///8Bf39/AFlZWQPMzMwAwMD/AH9/fwAAAAAAAAAAAAAAAAD///8AAAAAACEAAAAYAAAAFAAAANACAAAiAQAAmTcAAMM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150"/>
            <a:ext cx="8580755" cy="6279515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AoDAAB7NgAAuScAABAAAAAmAAAACAAAAAEAAAAAAAAA"/>
              </a:ext>
            </a:extLst>
          </p:cNvSpPr>
          <p:nvPr>
            <p:ph type="body" idx="1"/>
          </p:nvPr>
        </p:nvSpPr>
        <p:spPr>
          <a:xfrm>
            <a:off x="500380" y="494030"/>
            <a:ext cx="8355965" cy="5963285"/>
          </a:xfrm>
        </p:spPr>
        <p:txBody>
          <a:bodyPr/>
          <a:lstStyle/>
          <a:p>
            <a:pPr/>
          </a:p>
        </p:txBody>
      </p:sp>
      <p:pic>
        <p:nvPicPr>
          <p:cNvPr id="3" name="Рисунок 4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D///8Bf39/AFlZWQPMzMwAwMD/AH9/fwAAAAAAAAAAAAAAAAD///8AAAAAACEAAAAYAAAAFAAAAOcCAAB2AgAAsTYAAFMo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" y="400050"/>
            <a:ext cx="8418830" cy="6155055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O8DAAB/NwAAuScAABAAAAAmAAAACAAAAAEAAAAAAAAA"/>
              </a:ext>
            </a:extLst>
          </p:cNvSpPr>
          <p:nvPr>
            <p:ph type="body" idx="1"/>
          </p:nvPr>
        </p:nvSpPr>
        <p:spPr>
          <a:xfrm>
            <a:off x="500380" y="639445"/>
            <a:ext cx="8521065" cy="5817870"/>
          </a:xfrm>
        </p:spPr>
        <p:txBody>
          <a:bodyPr/>
          <a:lstStyle/>
          <a:p>
            <a:pPr/>
          </a:p>
        </p:txBody>
      </p:sp>
      <p:pic>
        <p:nvPicPr>
          <p:cNvPr id="3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DAADIAQAAmTcAAMI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289560"/>
            <a:ext cx="8537575" cy="61734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7wIAAEIBAAB/NwAAuScAABAAAAAmAAAACAAAAAEgAACADwAA"/>
              </a:ext>
            </a:extLst>
          </p:cNvSpPr>
          <p:nvPr>
            <p:ph type="body" idx="1"/>
          </p:nvPr>
        </p:nvSpPr>
        <p:spPr>
          <a:xfrm>
            <a:off x="476885" y="204470"/>
            <a:ext cx="8544560" cy="625284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В целом создание БД прошло успешно, единственный момент при создании заданий по расписанию (далее </a:t>
            </a:r>
            <a:r>
              <a:rPr lang="en-us" sz="1200" cap="none"/>
              <a:t>jobs</a:t>
            </a:r>
            <a:r>
              <a:rPr lang="ru-ru" sz="1200" cap="none"/>
              <a:t>) в логах работы скриптов выдало ошибки: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psql:SBACCESSLOG/jobs/create_clear_acknowledgement_job.sql:2: ОШИБКА:  схема "pgagent" не существует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psql:SBACCESSLOG/jobs/create_clear_acknowledgement_job.sql:55: ОШИБКА:  отношение "pgagent.pga_job" не существует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В БД они не создались, поддержка Сбера предложила: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"Рекомендуем настроить запуск </a:t>
            </a:r>
            <a:r>
              <a:rPr lang="en-us" sz="1200" cap="none"/>
              <a:t>jobs</a:t>
            </a:r>
            <a:r>
              <a:rPr lang="ru-ru" sz="1200" cap="none"/>
              <a:t> с помощью планировщика операционной системы (Linux Cron / Планировщик Windows)."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Решил попробовать прогонять скрипты по созданию </a:t>
            </a:r>
            <a:r>
              <a:rPr lang="en-us" sz="1200" cap="none"/>
              <a:t>jobs</a:t>
            </a:r>
            <a:r>
              <a:rPr lang="ru-ru" sz="1200" cap="none"/>
              <a:t> по штучно из DBeaver, пришлось немного изменить их код. Пример кода создания двух из пяти </a:t>
            </a:r>
            <a:r>
              <a:rPr lang="en-us" sz="1200" cap="none"/>
              <a:t>jobs</a:t>
            </a:r>
            <a:r>
              <a:rPr lang="ru-ru" sz="1200" cap="none"/>
              <a:t> на слайдах ниже по тексту.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Это сработало и </a:t>
            </a:r>
            <a:r>
              <a:rPr lang="en-us" sz="1200" cap="none"/>
              <a:t>jobs</a:t>
            </a:r>
            <a:r>
              <a:rPr lang="ru-ru" sz="1200" cap="none"/>
              <a:t> создались.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Однако при тестировании их работы полезли ошибки вида:</a:t>
            </a:r>
            <a:br/>
            <a:r>
              <a:rPr lang="en-us" sz="1200" cap="none"/>
              <a:t>SELECT jslid, jsljlgid, jsljstid, jslstatus, jslresult, jslstart, jslduration, jsloutput FROM pgagent.pga_jobsteplog;</a:t>
            </a:r>
            <a:endParaRPr lang="en-us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en-us" sz="1200" cap="none"/>
              <a:t>jsloutput = Couldn't get a connection to the database!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Решение: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en-us" sz="1200" cap="none"/>
              <a:t>https://github.com/pgadmin-org/pgadmin4/issues/7478</a:t>
            </a:r>
            <a:endParaRPr lang="en-us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Проблема с заданием </a:t>
            </a:r>
            <a:r>
              <a:rPr lang="en-us" sz="1200" cap="none"/>
              <a:t>pgAgent: </a:t>
            </a:r>
            <a:r>
              <a:rPr lang="ru-ru" sz="1200" cap="none"/>
              <a:t>не удалось получить соединение с базой данных, если локальный режим </a:t>
            </a:r>
            <a:r>
              <a:rPr lang="en-us" sz="1200" cap="none"/>
              <a:t>SQL </a:t>
            </a:r>
            <a:r>
              <a:rPr lang="ru-ru" sz="1200" cap="none"/>
              <a:t>указан в другой базе данных, отличной от </a:t>
            </a:r>
            <a:r>
              <a:rPr lang="en-us" sz="1200" cap="none"/>
              <a:t>postgres</a:t>
            </a:r>
            <a:endParaRPr lang="en-us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Нужно в файлике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en-us" sz="1200" cap="none"/>
              <a:t>C:\Users\postgres\AppData\Roaming\postgresql\pgpass.conf</a:t>
            </a:r>
            <a:endParaRPr lang="en-us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вместо строки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en-us" sz="1200" cap="none"/>
              <a:t>localhost:5432:postgres:postgres:*</a:t>
            </a:r>
            <a:endParaRPr lang="en-us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ru-ru" sz="1200" cap="none"/>
              <a:t>прописать строку</a:t>
            </a:r>
            <a:endParaRPr lang="ru-ru" sz="1200" cap="none"/>
          </a:p>
          <a:p>
            <a:pPr marL="120650" indent="0">
              <a:lnSpc>
                <a:spcPct val="110000"/>
              </a:lnSpc>
              <a:buNone/>
            </a:pPr>
            <a:r>
              <a:rPr lang="en-us" sz="1200" cap="none"/>
              <a:t>localhost:5432:*:postgres:*</a:t>
            </a:r>
            <a:endParaRPr lang="ru-ru" sz="1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QMAAIcBAAB/NwAAgCYAABAAAAAmAAAACAAAAAEAAAAAAAAA"/>
              </a:ext>
            </a:extLst>
          </p:cNvSpPr>
          <p:nvPr>
            <p:ph type="body" idx="1"/>
          </p:nvPr>
        </p:nvSpPr>
        <p:spPr>
          <a:xfrm>
            <a:off x="612775" y="248285"/>
            <a:ext cx="8408670" cy="6010275"/>
          </a:xfrm>
        </p:spPr>
        <p:txBody>
          <a:bodyPr/>
          <a:lstStyle/>
          <a:p>
            <a:pPr marL="120650" indent="0">
              <a:buNone/>
            </a:pPr>
          </a:p>
        </p:txBody>
      </p:sp>
      <p:pic>
        <p:nvPicPr>
          <p:cNvPr id="3" name="Рисунок 5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BQDAACCAQAAjDcAAMk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245110"/>
            <a:ext cx="8529320" cy="60598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QMAAIcBAAB/NwAAgCYAABAAAAAmAAAACAAAAAEAAAAAAAAA"/>
              </a:ext>
            </a:extLst>
          </p:cNvSpPr>
          <p:nvPr>
            <p:ph type="body" idx="1"/>
          </p:nvPr>
        </p:nvSpPr>
        <p:spPr>
          <a:xfrm>
            <a:off x="612775" y="248285"/>
            <a:ext cx="8408670" cy="6010275"/>
          </a:xfrm>
        </p:spPr>
        <p:txBody>
          <a:bodyPr/>
          <a:lstStyle/>
          <a:p>
            <a:pPr marL="120650" indent="0">
              <a:buNone/>
            </a:pPr>
          </a:p>
        </p:txBody>
      </p:sp>
      <p:sp>
        <p:nvSpPr>
          <p:cNvPr id="3" name="TextBox 6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MQmAACUKAAAmykAABAgAAAmAAAACAAAAP//////////"/>
              </a:ext>
            </a:extLst>
          </p:cNvSpPr>
          <p:nvPr/>
        </p:nvSpPr>
        <p:spPr>
          <a:xfrm>
            <a:off x="612775" y="6301740"/>
            <a:ext cx="5983605" cy="46164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Скрины кода создания остальных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jobs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выложены на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github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.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(https://github.com/Sannifed/OtusPostgreDBA202405/tree/main/Project)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4" name="Рисунок 7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UDAABZAQAAmTcAAN8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19075"/>
            <a:ext cx="8425180" cy="60998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QMAAIcBAAB/NwAAgCYAABAAAAAmAAAACAAAAAEAAAAAAAAA"/>
              </a:ext>
            </a:extLst>
          </p:cNvSpPr>
          <p:nvPr>
            <p:ph type="body" idx="1"/>
          </p:nvPr>
        </p:nvSpPr>
        <p:spPr>
          <a:xfrm>
            <a:off x="612775" y="248285"/>
            <a:ext cx="8408670" cy="6010275"/>
          </a:xfrm>
        </p:spPr>
        <p:txBody>
          <a:bodyPr/>
          <a:lstStyle/>
          <a:p>
            <a:pPr marL="120650" indent="0">
              <a:buNone/>
            </a:pPr>
          </a:p>
        </p:txBody>
      </p:sp>
      <p:pic>
        <p:nvPicPr>
          <p:cNvPr id="3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UDAABOAQAAjDcAAP0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12090"/>
            <a:ext cx="8416925" cy="61258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QMAAIcBAAB/NwAAgCYAABAAAAAmAAAACAAAAAEAAAAAAAAA"/>
              </a:ext>
            </a:extLst>
          </p:cNvSpPr>
          <p:nvPr>
            <p:ph type="body" idx="1"/>
          </p:nvPr>
        </p:nvSpPr>
        <p:spPr>
          <a:xfrm>
            <a:off x="612775" y="248285"/>
            <a:ext cx="8408670" cy="6010275"/>
          </a:xfrm>
        </p:spPr>
        <p:txBody>
          <a:bodyPr/>
          <a:lstStyle/>
          <a:p>
            <a:pPr marL="120650" indent="0">
              <a:buNone/>
            </a:pPr>
          </a:p>
        </p:txBody>
      </p:sp>
      <p:pic>
        <p:nvPicPr>
          <p:cNvPr id="3" name="Рисунок 4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UDAAB9AQAAmTcAAIo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41935"/>
            <a:ext cx="8425180" cy="6022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xQMAAIcBAADwNgAAihcAABAAAAAmAAAACAAAAAEAAAAAAAAA"/>
              </a:ext>
            </a:extLst>
          </p:cNvSpPr>
          <p:nvPr>
            <p:ph type="body" idx="1"/>
          </p:nvPr>
        </p:nvSpPr>
        <p:spPr>
          <a:xfrm>
            <a:off x="612775" y="248285"/>
            <a:ext cx="8317865" cy="3578225"/>
          </a:xfrm>
        </p:spPr>
        <p:txBody>
          <a:bodyPr/>
          <a:lstStyle/>
          <a:p>
            <a:pPr marL="120650" indent="0">
              <a:buNone/>
            </a:pPr>
          </a:p>
        </p:txBody>
      </p:sp>
      <p:pic>
        <p:nvPicPr>
          <p:cNvPr id="3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QDAACDAQAAAzcAAI4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45745"/>
            <a:ext cx="8330565" cy="35833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6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iAQAAE0YAAAjNQAAOyQAABAgAAAmAAAACAAAAP//////////"/>
              </a:ext>
            </a:extLst>
          </p:cNvSpPr>
          <p:nvPr/>
        </p:nvSpPr>
        <p:spPr>
          <a:xfrm>
            <a:off x="736600" y="3950335"/>
            <a:ext cx="7901305" cy="193929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Описание работы функции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jobs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Сначала зачитываем значение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PARAM_VALUE (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равен 3) с именем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ACKNOWLEDGEMENT_HISTORY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из таблицы параметров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CM_ALERT_PARAM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и передаём его в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VACKHISTORY.</a:t>
            </a:r>
            <a:endParaRPr lang="en-us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Затем удаляем все записи из таблицы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ACKNOWLEDGEMENT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удовлетворяющих условию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EVENTTIME &lt; date_trunc('day', clock_timestamp()) - (to_char(3,'99999') || ' day')::interval 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(EVENTTIME &lt;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Текущая дата минус 3).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То есть удаляются события из таблицы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ACKNOWLEDGEMENT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 датой в столбце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EVENTTIME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меньше трёх дней от текущей.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sp>
        <p:nvSpPr>
          <p:cNvPr id="5" name="TextBox 7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TAUAAP8kAAC1KgAA1icAABAgAAAmAAAACAAAAP//////////"/>
              </a:ext>
            </a:extLst>
          </p:cNvSpPr>
          <p:nvPr/>
        </p:nvSpPr>
        <p:spPr>
          <a:xfrm>
            <a:off x="861060" y="6014085"/>
            <a:ext cx="6081395" cy="46164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Анализ работы остальных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jobs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выложен на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github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.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(https://github.com/Sannifed/OtusPostgreDBA202405/tree/main/Project)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5;p3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TwQAAMgQAACINQAATBgAABAAAAAmAAAACAAAAD0wAACADwAA"/>
              </a:ext>
            </a:extLst>
          </p:cNvSpPr>
          <p:nvPr>
            <p:ph type="title"/>
          </p:nvPr>
        </p:nvSpPr>
        <p:spPr>
          <a:xfrm>
            <a:off x="700405" y="2727960"/>
            <a:ext cx="8001635" cy="122174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cap="none"/>
              <a:t>Меня хорошо видно</a:t>
            </a:r>
            <a:endParaRPr sz="5000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cap="none"/>
              <a:t>&amp; слышно?</a:t>
            </a:r>
            <a:endParaRPr sz="5000" cap="none"/>
          </a:p>
        </p:txBody>
      </p:sp>
      <p:pic>
        <p:nvPicPr>
          <p:cNvPr id="3" name="Google Shape;136;p31"/>
          <p:cNvPicPr>
            <a:extLst>
              <a:ext uri="smNativeData">
                <pr:smNativeData xmlns:pr="smNativeData" xmlns="smNativeData" val="SMDATA_17_d18b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YFAAD3GgAAmAkAAEk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383405"/>
            <a:ext cx="702310" cy="7023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137;p31"/>
          <p:cNvPicPr>
            <a:extLst>
              <a:ext uri="smNativeData">
                <pr:smNativeData xmlns:pr="smNativeData" xmlns="smNativeData" val="SMDATA_17_d18bZxMAAAAlAAAAEQAAAA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AKAAD3GgAAAg8AAEkf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0" y="4383405"/>
            <a:ext cx="702310" cy="7023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5;p38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cBAACbNwAA7AMAABAAAAAmAAAACAAAAD0wAACADwAA"/>
              </a:ext>
            </a:extLst>
          </p:cNvSpPr>
          <p:nvPr>
            <p:ph type="title"/>
          </p:nvPr>
        </p:nvSpPr>
        <p:spPr>
          <a:xfrm>
            <a:off x="500380" y="278765"/>
            <a:ext cx="8538845" cy="35877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defRPr sz="1400" cap="none"/>
            </a:pPr>
            <a:r>
              <a:rPr lang="ru-ru" cap="none"/>
              <a:t>Схемы (архитектура, БД)</a:t>
            </a:r>
            <a:endParaRPr lang="ru-ru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UCAAB4BAAAfzcAAOc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726440"/>
            <a:ext cx="8622030" cy="57600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EIBAAB/NwAAuScAABAAAAAmAAAACAAAAAEgAACADwAA"/>
              </a:ext>
            </a:extLst>
          </p:cNvSpPr>
          <p:nvPr>
            <p:ph type="body" idx="1"/>
          </p:nvPr>
        </p:nvSpPr>
        <p:spPr>
          <a:xfrm>
            <a:off x="500380" y="204470"/>
            <a:ext cx="8521065" cy="625284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120650" indent="0">
              <a:buNone/>
              <a:defRPr b="1" cap="none"/>
            </a:pPr>
            <a:r>
              <a:rPr lang="ru-ru" sz="1400" cap="none"/>
              <a:t>Второй этап - Написание небольшой программы на </a:t>
            </a:r>
            <a:r>
              <a:rPr lang="en-us" sz="1400" cap="none"/>
              <a:t>C# </a:t>
            </a:r>
            <a:r>
              <a:rPr lang="ru-ru" sz="1400" cap="none"/>
              <a:t>для переноса данных между базами </a:t>
            </a:r>
            <a:r>
              <a:rPr lang="en-us" sz="1400" cap="none"/>
              <a:t>MS SQL </a:t>
            </a:r>
            <a:r>
              <a:rPr lang="ru-ru" sz="1400" cap="none"/>
              <a:t>и </a:t>
            </a:r>
            <a:r>
              <a:rPr lang="en-us" sz="1400" cap="none"/>
              <a:t>PostgreSQL:</a:t>
            </a:r>
            <a:endParaRPr lang="ru-ru" sz="1400" cap="none"/>
          </a:p>
          <a:p>
            <a:pPr marL="120650" indent="0">
              <a:buNone/>
            </a:pPr>
            <a:endParaRPr lang="en-us" sz="1200" cap="none"/>
          </a:p>
          <a:p>
            <a:pPr marL="120650" indent="0">
              <a:buNone/>
            </a:pPr>
            <a:r>
              <a:rPr lang="ru-ru" sz="1200" cap="none"/>
              <a:t>Для того что бы можно было работать с </a:t>
            </a:r>
            <a:r>
              <a:rPr lang="en-us" sz="1200" cap="none"/>
              <a:t>PostgreSQL </a:t>
            </a:r>
            <a:r>
              <a:rPr lang="ru-ru" sz="1200" cap="none"/>
              <a:t>нужно проделать следующее: (</a:t>
            </a:r>
            <a:r>
              <a:rPr lang="en-us" sz="1200" cap="none"/>
              <a:t>https://dzen.ru/a/YAWa3aOgjAlvVq42).</a:t>
            </a:r>
            <a:endParaRPr lang="en-us" sz="1200" cap="none"/>
          </a:p>
          <a:p>
            <a:pPr marL="120650" indent="0">
              <a:buNone/>
            </a:pPr>
            <a:r>
              <a:rPr lang="ru-ru" sz="1200" cap="none"/>
              <a:t>Для подключения </a:t>
            </a:r>
            <a:r>
              <a:rPr lang="en-us" sz="1200" cap="none"/>
              <a:t>PostgreSQL </a:t>
            </a:r>
            <a:r>
              <a:rPr lang="ru-ru" sz="1200" cap="none"/>
              <a:t>к </a:t>
            </a:r>
            <a:r>
              <a:rPr lang="en-us" sz="1200" cap="none"/>
              <a:t>C# </a:t>
            </a:r>
            <a:r>
              <a:rPr lang="ru-ru" sz="1200" cap="none"/>
              <a:t>требуется установить </a:t>
            </a:r>
            <a:r>
              <a:rPr lang="en-us" sz="1200" cap="none"/>
              <a:t>Npgsql.dll, </a:t>
            </a:r>
            <a:r>
              <a:rPr lang="ru-ru" sz="1200" cap="none"/>
              <a:t>для чего возможно два пути:</a:t>
            </a:r>
            <a:endParaRPr lang="ru-ru" sz="1200" cap="none"/>
          </a:p>
          <a:p>
            <a:pPr marL="120650" indent="0">
              <a:buNone/>
            </a:pPr>
            <a:r>
              <a:rPr lang="ru-ru" sz="1200" cap="none"/>
              <a:t>Установка при помощи </a:t>
            </a:r>
            <a:r>
              <a:rPr lang="en-us" sz="1200" cap="none"/>
              <a:t>NuGetPkgManager. </a:t>
            </a:r>
            <a:r>
              <a:rPr lang="ru-ru" sz="1200" cap="none"/>
              <a:t>Скачивается и устанавливается пакет </a:t>
            </a:r>
            <a:r>
              <a:rPr lang="en-us" sz="1200" cap="none"/>
              <a:t>Npgsql</a:t>
            </a:r>
            <a:endParaRPr lang="en-us" sz="1200" cap="none"/>
          </a:p>
          <a:p>
            <a:pPr marL="120650" indent="0">
              <a:buNone/>
            </a:pPr>
            <a:r>
              <a:rPr lang="ru-ru" sz="1200" cap="none"/>
              <a:t>Самостоятельная сборка </a:t>
            </a:r>
            <a:r>
              <a:rPr lang="en-us" sz="1200" cap="none"/>
              <a:t>Npgsql.dll. </a:t>
            </a:r>
            <a:r>
              <a:rPr lang="ru-ru" sz="1200" cap="none"/>
              <a:t>И мы воспользуемся именно этим методом</a:t>
            </a:r>
            <a:endParaRPr lang="ru-ru" sz="1200" cap="none"/>
          </a:p>
          <a:p>
            <a:pPr marL="120650" indent="0">
              <a:buNone/>
            </a:pPr>
            <a:r>
              <a:rPr lang="ru-ru" sz="1200" cap="none"/>
              <a:t>Для чего необходимо:</a:t>
            </a:r>
            <a:endParaRPr lang="ru-ru" sz="1200" cap="none"/>
          </a:p>
          <a:p>
            <a:pPr marL="120650" indent="0">
              <a:buNone/>
            </a:pPr>
            <a:r>
              <a:rPr lang="ru-ru" sz="1200" cap="none"/>
              <a:t>Скачать с сайта </a:t>
            </a:r>
            <a:r>
              <a:rPr lang="en-us" sz="1200" cap="none"/>
              <a:t>Github </a:t>
            </a:r>
            <a:r>
              <a:rPr lang="ru-ru" sz="1200" cap="none"/>
              <a:t>репозиторий: </a:t>
            </a:r>
            <a:r>
              <a:rPr lang="en-us" sz="1200" cap="none"/>
              <a:t>Npgsql</a:t>
            </a:r>
            <a:endParaRPr lang="en-us" sz="1200" cap="none"/>
          </a:p>
          <a:p>
            <a:pPr marL="120650" indent="0">
              <a:buNone/>
            </a:pPr>
            <a:r>
              <a:rPr lang="ru-ru" sz="1200" cap="none"/>
              <a:t>Распаковать, открыть через </a:t>
            </a:r>
            <a:r>
              <a:rPr lang="en-us" sz="1200" cap="none"/>
              <a:t>Visual Studio </a:t>
            </a:r>
            <a:r>
              <a:rPr lang="ru-ru" sz="1200" cap="none"/>
              <a:t>и произвести сборку проекта </a:t>
            </a:r>
            <a:r>
              <a:rPr lang="en-us" sz="1200" cap="none"/>
              <a:t>Npgsql </a:t>
            </a:r>
            <a:r>
              <a:rPr lang="ru-ru" sz="1200" cap="none"/>
              <a:t>из папки </a:t>
            </a:r>
            <a:r>
              <a:rPr lang="en-us" sz="1200" cap="none"/>
              <a:t>src, </a:t>
            </a:r>
            <a:r>
              <a:rPr lang="ru-ru" sz="1200" cap="none"/>
              <a:t>установив сверху не </a:t>
            </a:r>
            <a:r>
              <a:rPr lang="en-us" sz="1200" cap="none"/>
              <a:t>Debug, </a:t>
            </a:r>
            <a:r>
              <a:rPr lang="ru-ru" sz="1200" cap="none"/>
              <a:t>а </a:t>
            </a:r>
            <a:r>
              <a:rPr lang="en-us" sz="1200" cap="none"/>
              <a:t>Release</a:t>
            </a:r>
            <a:r>
              <a:rPr lang="ru-ru" sz="1200" cap="none"/>
              <a:t>.</a:t>
            </a:r>
            <a:endParaRPr lang="en-us" sz="1200" cap="none"/>
          </a:p>
          <a:p>
            <a:pPr marL="120650" indent="0">
              <a:buNone/>
            </a:pPr>
            <a:r>
              <a:rPr lang="ru-ru" sz="1200" cap="none"/>
              <a:t>В результате описанных выше процедур в папке: </a:t>
            </a:r>
            <a:r>
              <a:rPr lang="en-us" sz="1200" cap="none"/>
              <a:t>npgsql-4.1.7\src\Npgsql\bin\Release\net461\ </a:t>
            </a:r>
            <a:r>
              <a:rPr lang="ru-ru" sz="1200" cap="none"/>
              <a:t>окажется файл </a:t>
            </a:r>
            <a:r>
              <a:rPr lang="en-us" sz="1200" cap="none"/>
              <a:t>Npgsql.dll</a:t>
            </a:r>
            <a:r>
              <a:rPr lang="ru-ru" sz="1200" cap="none"/>
              <a:t>.</a:t>
            </a:r>
            <a:endParaRPr lang="en-us" sz="1200" cap="none"/>
          </a:p>
          <a:p>
            <a:pPr marL="120650" indent="0">
              <a:buNone/>
            </a:pPr>
            <a:r>
              <a:rPr lang="ru-ru" sz="1200" cap="none"/>
              <a:t>После чего этот файл необходимо скопировать в директорию с исходными кодами проекта, в котором будет использоваться соединение с </a:t>
            </a:r>
            <a:r>
              <a:rPr lang="en-us" sz="1200" cap="none"/>
              <a:t>PostgreSQL </a:t>
            </a:r>
            <a:r>
              <a:rPr lang="ru-ru" sz="1200" cap="none"/>
              <a:t>и в Обозревателе решений </a:t>
            </a:r>
            <a:r>
              <a:rPr lang="en-us" sz="1200" cap="none"/>
              <a:t>Visual Studio </a:t>
            </a:r>
            <a:r>
              <a:rPr lang="ru-ru" sz="1200" cap="none"/>
              <a:t>нажать на ссылки-&gt;добавить </a:t>
            </a:r>
            <a:endParaRPr lang="ru-ru" sz="1200" cap="none"/>
          </a:p>
          <a:p>
            <a:pPr marL="120650" indent="0">
              <a:buNone/>
            </a:pPr>
            <a:r>
              <a:rPr lang="ru-ru" sz="1200" cap="none"/>
              <a:t>ссылку в открывшемся окне нажимаем Обзор и выбираем нашу </a:t>
            </a:r>
            <a:r>
              <a:rPr lang="en-us" sz="1200" cap="none"/>
              <a:t>Npgsql.dll</a:t>
            </a:r>
            <a:r>
              <a:rPr lang="ru-ru" sz="1200" cap="none"/>
              <a:t>.</a:t>
            </a:r>
            <a:endParaRPr lang="ru-ru" sz="1200" cap="none"/>
          </a:p>
          <a:p>
            <a:pPr marL="120650" indent="0">
              <a:buNone/>
            </a:pPr>
            <a:endParaRPr lang="ru-ru" sz="1200" cap="none"/>
          </a:p>
          <a:p>
            <a:pPr marL="120650" indent="0">
              <a:buNone/>
            </a:pPr>
            <a:r>
              <a:rPr lang="ru-ru" sz="1200" cap="none"/>
              <a:t>В моём случае была использована сборка </a:t>
            </a:r>
            <a:r>
              <a:rPr lang="en-us" sz="1200" cap="none"/>
              <a:t>npgsql v4.1.14 (</a:t>
            </a:r>
            <a:r>
              <a:rPr lang="ru-ru" sz="1200" cap="none"/>
              <a:t>сначала пробовал на самой свежей версии на текущий момент - но при попытке произвести сборку проекта </a:t>
            </a:r>
            <a:r>
              <a:rPr lang="en-us" sz="1200" cap="none"/>
              <a:t>Npgsql </a:t>
            </a:r>
            <a:r>
              <a:rPr lang="ru-ru" sz="1200" cap="none"/>
              <a:t>в </a:t>
            </a:r>
            <a:r>
              <a:rPr lang="en-us" sz="1200" cap="none"/>
              <a:t>Visual Studio </a:t>
            </a:r>
            <a:r>
              <a:rPr lang="ru-ru" sz="1200" cap="none"/>
              <a:t>выдавало ошибки и </a:t>
            </a:r>
            <a:r>
              <a:rPr lang="en-us" sz="1200" cap="none"/>
              <a:t>Npgsql.dll </a:t>
            </a:r>
            <a:r>
              <a:rPr lang="ru-ru" sz="1200" cap="none"/>
              <a:t>не появлялся в папке).</a:t>
            </a:r>
            <a:endParaRPr lang="ru-ru" sz="1200" cap="none"/>
          </a:p>
          <a:p>
            <a:pPr marL="120650" indent="0">
              <a:buNone/>
            </a:pPr>
            <a:endParaRPr lang="ru-ru" sz="1200" cap="none"/>
          </a:p>
          <a:p>
            <a:pPr marL="120650" indent="0">
              <a:buNone/>
            </a:pPr>
            <a:endParaRPr lang="ru-ru" sz="1200" cap="none"/>
          </a:p>
          <a:p>
            <a:pPr marL="120650" indent="0">
              <a:buNone/>
            </a:pPr>
            <a:endParaRPr lang="ru-ru" sz="1200" cap="none"/>
          </a:p>
          <a:p>
            <a:pPr marL="120650" indent="0">
              <a:buNone/>
            </a:pPr>
            <a:endParaRPr lang="ru-ru" sz="1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EIBAAB/NwAAuScAABAAAAAmAAAACAAAAAEgAACADwAA"/>
              </a:ext>
            </a:extLst>
          </p:cNvSpPr>
          <p:nvPr>
            <p:ph type="body" idx="1"/>
          </p:nvPr>
        </p:nvSpPr>
        <p:spPr>
          <a:xfrm>
            <a:off x="500380" y="204470"/>
            <a:ext cx="8521065" cy="625284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ru-ru" sz="1105" cap="none"/>
              <a:t>Однако и на этой версии </a:t>
            </a:r>
            <a:r>
              <a:rPr lang="en-us" sz="1105" cap="none"/>
              <a:t>npgsql v4.1.14 </a:t>
            </a:r>
            <a:r>
              <a:rPr lang="ru-ru" sz="1105" cap="none"/>
              <a:t>при попытке открытия соединения с базой в строке:</a:t>
            </a: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String connectionStringPG = "Server=localhost;Port=5432;Username=postgres;Password=***;Database=finline";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NpgsqlConnection npgSqlConnection = new NpgsqlConnection(connectionStringPG);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npgSqlConnection.Open();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ru-ru" sz="1105" cap="none"/>
              <a:t>Падало в ошибку:</a:t>
            </a: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Message	"</a:t>
            </a:r>
            <a:r>
              <a:rPr lang="ru-ru" sz="1105" cap="none"/>
              <a:t>Не удалось загрузить файл или сборку \"</a:t>
            </a:r>
            <a:r>
              <a:rPr lang="en-us" sz="1105" cap="none"/>
              <a:t>System.Threading.Tasks.Extensions, Version=4.2.0.1, Culture=neutral, PublicKeyToken=cc7b13ffcd2ddd51\" </a:t>
            </a:r>
            <a:r>
              <a:rPr lang="ru-ru" sz="1105" cap="none"/>
              <a:t>либо одну из их зависимостей. Не удается найти указанный файл."	</a:t>
            </a:r>
            <a:r>
              <a:rPr lang="en-us" sz="1105" cap="none"/>
              <a:t>string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FusionLog	"=== </a:t>
            </a:r>
            <a:r>
              <a:rPr lang="ru-ru" sz="1105" cap="none"/>
              <a:t>Информация о состоянии предварительной привязки ===\</a:t>
            </a:r>
            <a:r>
              <a:rPr lang="en-us" sz="1105" cap="none"/>
              <a:t>r\n</a:t>
            </a:r>
            <a:r>
              <a:rPr lang="ru-ru" sz="1105" cap="none"/>
              <a:t>Журнал: </a:t>
            </a:r>
            <a:r>
              <a:rPr lang="en-us" sz="1105" cap="none"/>
              <a:t>DisplayName = System.Threading.Tasks.Extensions, Version=4.2.0.1, Culture=neutral, PublicKeyToken=cc7b13ffcd2ddd51\n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(Fully-specified)\r\n</a:t>
            </a:r>
            <a:r>
              <a:rPr lang="ru-ru" sz="1105" cap="none"/>
              <a:t>Журнал: </a:t>
            </a:r>
            <a:r>
              <a:rPr lang="en-us" sz="1105" cap="none"/>
              <a:t>Appbase = file:///C:/Users/faa/source/repos/TestProject/TestProject/bin/Debug/\r\n</a:t>
            </a:r>
            <a:r>
              <a:rPr lang="ru-ru" sz="1105" cap="none"/>
              <a:t>Журнал: </a:t>
            </a:r>
            <a:r>
              <a:rPr lang="en-us" sz="1105" cap="none"/>
              <a:t>Initial PrivatePath = NULL\r\n</a:t>
            </a:r>
            <a:r>
              <a:rPr lang="ru-ru" sz="1105" cap="none"/>
              <a:t>Вызов сборки: </a:t>
            </a:r>
            <a:r>
              <a:rPr lang="en-us" sz="1105" cap="none"/>
              <a:t>Npgsql, Version=4.1.14.0, Culture=neutral, 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PublicKeyToken=5d8b90d52f46fda7.\r\n===\r\n</a:t>
            </a:r>
            <a:r>
              <a:rPr lang="ru-ru" sz="1105" cap="none"/>
              <a:t>Журнал: данная привязка начинается в контексте загрузки </a:t>
            </a:r>
            <a:r>
              <a:rPr lang="en-us" sz="1105" cap="none"/>
              <a:t>default.\r\n</a:t>
            </a:r>
            <a:r>
              <a:rPr lang="ru-ru" sz="1105" cap="none"/>
              <a:t>Журнал: используется файл конфигурации приложения: </a:t>
            </a: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C:\\Users\\faa\\source\\repos\\TestProject\\TestProject\\bin\\Debug\\TestProject.exe.Config.\r\n</a:t>
            </a:r>
            <a:r>
              <a:rPr lang="ru-ru" sz="1105" cap="none"/>
              <a:t>Журнал: используется файл конфигурации главного узла: \</a:t>
            </a:r>
            <a:r>
              <a:rPr lang="en-us" sz="1105" cap="none"/>
              <a:t>r\n</a:t>
            </a:r>
            <a:r>
              <a:rPr lang="ru-ru" sz="1105" cap="none"/>
              <a:t>Журнал: используется файл конфигурации компьютера из </a:t>
            </a: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C:\\Windows\\Microsoft.NET\\Framework\\v4.0.30319\\config\\machine.config.\r\n</a:t>
            </a:r>
            <a:r>
              <a:rPr lang="ru-ru" sz="1105" cap="none"/>
              <a:t>Журнал: в файле конфигурации приложения найдено перенаправление: из 4.2.0.1 в 4.2.0.1.\</a:t>
            </a:r>
            <a:r>
              <a:rPr lang="en-us" sz="1105" cap="none"/>
              <a:t>r\n</a:t>
            </a:r>
            <a:r>
              <a:rPr lang="ru-ru" sz="1105" cap="none"/>
              <a:t>Журнал: ссылка после применения политики: </a:t>
            </a:r>
            <a:endParaRPr lang="ru-ru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en-us" sz="1105" cap="none"/>
              <a:t>System.Threading.Tasks.Extensions, Version=4.2.0.1, Culture=neutral, PublicKeyToken=cc7b13ffcd2ddd51\r\n</a:t>
            </a:r>
            <a:r>
              <a:rPr lang="ru-ru" sz="1105" cap="none"/>
              <a:t>Журнал: данная привязка встречалась ранее и закончилась ошибкой </a:t>
            </a:r>
            <a:r>
              <a:rPr lang="en-us" sz="1105" cap="none"/>
              <a:t>hr = 0x80070002.\r\n"	string</a:t>
            </a: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endParaRPr lang="en-us" sz="1105" cap="none"/>
          </a:p>
          <a:p>
            <a:pPr marL="120650" indent="0">
              <a:spcBef>
                <a:spcPts val="275"/>
              </a:spcBef>
              <a:buNone/>
              <a:defRPr sz="1565" cap="none"/>
            </a:pPr>
            <a:r>
              <a:rPr lang="ru-ru" sz="1105" cap="none"/>
              <a:t>Вышел из положения закинув все остальные </a:t>
            </a:r>
            <a:r>
              <a:rPr lang="en-us" sz="1105" cap="none"/>
              <a:t>dll </a:t>
            </a:r>
            <a:r>
              <a:rPr lang="ru-ru" sz="1105" cap="none"/>
              <a:t>из папки проекта </a:t>
            </a:r>
            <a:r>
              <a:rPr lang="en-us" sz="1105" cap="none"/>
              <a:t>Npgsql </a:t>
            </a:r>
            <a:r>
              <a:rPr lang="ru-ru" sz="1105" cap="none"/>
              <a:t>в свой проект. Может быть кому-то эта информация пригодится.</a:t>
            </a:r>
            <a:endParaRPr lang="ru-ru" sz="1105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FAMAAJYEAAB/NwAAuScAABAAAAAmAAAACAAAAAEgAAAAAAAA"/>
              </a:ext>
            </a:extLst>
          </p:cNvSpPr>
          <p:nvPr>
            <p:ph type="body" idx="1"/>
          </p:nvPr>
        </p:nvSpPr>
        <p:spPr>
          <a:xfrm>
            <a:off x="500380" y="745490"/>
            <a:ext cx="8521065" cy="57118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120650" indent="0">
              <a:buNone/>
            </a:pPr>
          </a:p>
        </p:txBody>
      </p:sp>
      <p:sp>
        <p:nvSpPr>
          <p:cNvPr id="3" name="Заголовок 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CMBAACINAAAXgMAABAAAAAmAAAACAAAAAEAAACADwAA"/>
              </a:ext>
            </a:extLst>
          </p:cNvSpPr>
          <p:nvPr>
            <p:ph type="title"/>
          </p:nvPr>
        </p:nvSpPr>
        <p:spPr>
          <a:xfrm>
            <a:off x="500380" y="184785"/>
            <a:ext cx="8039100" cy="36258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/>
          <a:lstStyle/>
          <a:p>
            <a:pPr>
              <a:defRPr sz="1200" cap="none"/>
            </a:pPr>
            <a:r>
              <a:rPr lang="ru-ru" cap="none"/>
              <a:t>Интерфейс программы:</a:t>
            </a:r>
            <a:endParaRPr lang="ru-ru" cap="none"/>
          </a:p>
        </p:txBody>
      </p:sp>
      <p:pic>
        <p:nvPicPr>
          <p:cNvPr id="4" name="Рисунок 4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0CAAC4AwAAtDcAAK4V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604520"/>
            <a:ext cx="8620125" cy="29197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8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0CAACuFQAAtDcAALk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3524250"/>
            <a:ext cx="8620125" cy="29330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JwIAAFEBAAD3MgAAuQMAABAAAAAmAAAACAAAAAEAAACADwAA"/>
              </a:ext>
            </a:extLst>
          </p:cNvSpPr>
          <p:nvPr>
            <p:ph type="title"/>
          </p:nvPr>
        </p:nvSpPr>
        <p:spPr>
          <a:xfrm>
            <a:off x="349885" y="213995"/>
            <a:ext cx="7934960" cy="39116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/>
          <a:lstStyle/>
          <a:p>
            <a:pPr>
              <a:defRPr sz="1200" cap="none"/>
            </a:pPr>
            <a:r>
              <a:rPr lang="ru-ru" cap="none"/>
              <a:t>Фрагменты исходного кода:</a:t>
            </a:r>
            <a:endParaRPr lang="ru-ru" cap="none"/>
          </a:p>
        </p:txBody>
      </p:sp>
      <p:pic>
        <p:nvPicPr>
          <p:cNvPr id="3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CcCAABsBAAADDcAADo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718820"/>
            <a:ext cx="8598535" cy="51701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DgMAAKMBAADeMwAACwQAABAAAAAmAAAACAAAAAEAAACADwAA"/>
              </a:ext>
            </a:extLst>
          </p:cNvSpPr>
          <p:nvPr>
            <p:ph type="title"/>
          </p:nvPr>
        </p:nvSpPr>
        <p:spPr>
          <a:xfrm>
            <a:off x="496570" y="266065"/>
            <a:ext cx="7934960" cy="39116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/>
          <a:lstStyle/>
          <a:p>
            <a:pPr>
              <a:defRPr sz="1200" cap="none"/>
            </a:pPr>
            <a:r>
              <a:rPr lang="ru-ru" cap="none"/>
              <a:t>Фрагменты исходного кода:</a:t>
            </a:r>
            <a:endParaRPr lang="ru-ru" cap="none"/>
          </a:p>
        </p:txBody>
      </p:sp>
      <p:pic>
        <p:nvPicPr>
          <p:cNvPr id="3" name="Рисунок 4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PMCAADhBAAAijcAALg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793115"/>
            <a:ext cx="8549005" cy="55010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vQIAAF4BAACNMwAAxgMAABAAAAAmAAAACAAAAAEAAACADwAA"/>
              </a:ext>
            </a:extLst>
          </p:cNvSpPr>
          <p:nvPr>
            <p:ph type="title"/>
          </p:nvPr>
        </p:nvSpPr>
        <p:spPr>
          <a:xfrm>
            <a:off x="445135" y="222250"/>
            <a:ext cx="7934960" cy="39116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/>
          <a:lstStyle/>
          <a:p>
            <a:pPr>
              <a:defRPr sz="1200" cap="none"/>
            </a:pPr>
            <a:r>
              <a:rPr lang="ru-ru" cap="none"/>
              <a:t>Фрагменты исходного кода:</a:t>
            </a:r>
            <a:endParaRPr lang="ru-ru" cap="none"/>
          </a:p>
        </p:txBody>
      </p:sp>
      <p:pic>
        <p:nvPicPr>
          <p:cNvPr id="3" name="Рисунок 4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0CAACMBAAAKDcAACMl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739140"/>
            <a:ext cx="8531225" cy="52978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JwIAAFEBAAD3MgAAuQMAABAAAAAmAAAACAAAAAEAAACADwAA"/>
              </a:ext>
            </a:extLst>
          </p:cNvSpPr>
          <p:nvPr>
            <p:ph type="title"/>
          </p:nvPr>
        </p:nvSpPr>
        <p:spPr>
          <a:xfrm>
            <a:off x="349885" y="213995"/>
            <a:ext cx="7934960" cy="39116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/>
          <a:lstStyle/>
          <a:p>
            <a:pPr>
              <a:defRPr sz="1400" cap="none"/>
            </a:pPr>
            <a:r>
              <a:rPr lang="ru-ru" cap="none"/>
              <a:t>Проблемы возникшие в процессе написания программы:</a:t>
            </a:r>
            <a:endParaRPr lang="ru-ru" cap="none"/>
          </a:p>
        </p:txBody>
      </p:sp>
      <p:sp>
        <p:nvSpPr>
          <p:cNvPr id="3" name="TextBox 2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1wIAAFAEAAD1JQAABQYAABAgAAAmAAAACAAAAP//////////"/>
              </a:ext>
            </a:extLst>
          </p:cNvSpPr>
          <p:nvPr/>
        </p:nvSpPr>
        <p:spPr>
          <a:xfrm>
            <a:off x="461645" y="701040"/>
            <a:ext cx="5708650" cy="27749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Возникало несколько ошибок из-за несоответствия типов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4" name="Рисунок 5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NcCAADNBgAAYDcAACg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105535"/>
            <a:ext cx="8540115" cy="52597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A8DAABMBQAAczYAAJsj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" y="861060"/>
            <a:ext cx="8354060" cy="4926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K0CAAAeMwAAXQQAABAgAAAmAAAACAAAAP//////////"/>
              </a:ext>
            </a:extLst>
          </p:cNvSpPr>
          <p:nvPr/>
        </p:nvSpPr>
        <p:spPr>
          <a:xfrm>
            <a:off x="612775" y="434975"/>
            <a:ext cx="7696835" cy="27432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sz="1200" b="1" cap="none">
                <a:latin typeface="Roboto" pitchFamily="2" charset="0"/>
                <a:ea typeface="Roboto" pitchFamily="2" charset="0"/>
                <a:cs typeface="Roboto" pitchFamily="2" charset="0"/>
              </a:defRPr>
            </a:pPr>
            <a:r>
              <a:rPr lang="ru-ru" cap="none"/>
              <a:t>Типы данных в коде должны соответствовать типам данных столбцов в таблице:</a:t>
            </a: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K0CAAAeMwAAYQQAABAgAAAmAAAACAAAAP//////////"/>
              </a:ext>
            </a:extLst>
          </p:cNvSpPr>
          <p:nvPr/>
        </p:nvSpPr>
        <p:spPr>
          <a:xfrm>
            <a:off x="612775" y="434975"/>
            <a:ext cx="7696835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Ошибка - нет соответствующей секции в партиционированной таблице: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UDAABoBQAAGjcAAJk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878840"/>
            <a:ext cx="8344535" cy="5558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32"/>
          <p:cNvSpPr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4AMAALMWAAAGDQAAniUAABAAAAAmAAAACAAAAP//////////"/>
              </a:ext>
            </a:extLst>
          </p:cNvSpPr>
          <p:nvPr/>
        </p:nvSpPr>
        <p:spPr>
          <a:xfrm>
            <a:off x="629920" y="3689985"/>
            <a:ext cx="1487170" cy="2425065"/>
          </a:xfrm>
          <a:prstGeom prst="rect">
            <a:avLst/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143;p3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AAAAAAQAAAAAAAAAAAAAAAAAAAAA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OEDAAB/NwAALBYAABAAAAAmAAAACAAAAD0wAACDDwAA"/>
              </a:ext>
            </a:extLst>
          </p:cNvSpPr>
          <p:nvPr>
            <p:ph type="title"/>
          </p:nvPr>
        </p:nvSpPr>
        <p:spPr>
          <a:xfrm>
            <a:off x="500380" y="630555"/>
            <a:ext cx="8521065" cy="2973705"/>
          </a:xfrm>
          <a:noFill/>
          <a:ln w="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Защита проекта</a:t>
            </a:r>
            <a:endParaRPr lang="ru-ru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Тема: «Миграция с MS SQL Server 2017 на PostgreSQL 16.4 на примере ПО "Клиентский модуль Sberbank FinLine"» </a:t>
            </a:r>
            <a:endParaRPr lang="ru-ru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4;p3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ShMAAK8ZAABQNwAAUh0AABAAAAAmAAAACAAAAD2wAACADwAA"/>
              </a:ext>
            </a:extLst>
          </p:cNvSpPr>
          <p:nvPr>
            <p:ph type="subTitle" idx="2"/>
          </p:nvPr>
        </p:nvSpPr>
        <p:spPr>
          <a:xfrm>
            <a:off x="3135630" y="4175125"/>
            <a:ext cx="5855970" cy="59118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 cap="none">
                <a:solidFill>
                  <a:srgbClr val="05050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 cap="none">
                <a:solidFill>
                  <a:srgbClr val="013D85"/>
                </a:solidFill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>
                <a:solidFill>
                  <a:srgbClr val="000000"/>
                </a:solidFill>
              </a:rPr>
              <a:t>Федотов Александр</a:t>
            </a:r>
            <a:endParaRPr cap="none">
              <a:solidFill>
                <a:srgbClr val="000000"/>
              </a:solidFill>
            </a:endParaRPr>
          </a:p>
        </p:txBody>
      </p:sp>
      <p:sp>
        <p:nvSpPr>
          <p:cNvPr id="5" name="Google Shape;145;p3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ShMAAFQdAABQNwAAKyMAABAAAAAmAAAACAAAAD0wAACADwAA"/>
              </a:ext>
            </a:extLst>
          </p:cNvSpPr>
          <p:nvPr>
            <p:ph type="subTitle" idx="4"/>
          </p:nvPr>
        </p:nvSpPr>
        <p:spPr>
          <a:xfrm>
            <a:off x="3135630" y="4767580"/>
            <a:ext cx="5855970" cy="94932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Заместитель начальника отдела автоматизации в </a:t>
            </a:r>
            <a:r>
              <a:rPr lang="ru-ru" cap="none">
                <a:solidFill>
                  <a:srgbClr val="2D2D2D"/>
                </a:solidFill>
              </a:rPr>
              <a:t>ООО КБ "Кетовский"</a:t>
            </a:r>
            <a:endParaRPr lang="ru-ru" cap="none">
              <a:solidFill>
                <a:srgbClr val="2D2D2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aQQAANYCAADCMwAAigQAABAgAAAmAAAACAAAAP//////////"/>
              </a:ext>
            </a:extLst>
          </p:cNvSpPr>
          <p:nvPr/>
        </p:nvSpPr>
        <p:spPr>
          <a:xfrm>
            <a:off x="716915" y="461010"/>
            <a:ext cx="7696835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Смотрим какие даты присутствуют в исходной таблице в MSSQL: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HoEAAB8BQAASTYAALQ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891540"/>
            <a:ext cx="8096885" cy="50749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sCAABtMgAAbwQAABAgAAAmAAAACAAAAP//////////"/>
              </a:ext>
            </a:extLst>
          </p:cNvSpPr>
          <p:nvPr/>
        </p:nvSpPr>
        <p:spPr>
          <a:xfrm>
            <a:off x="500380" y="443865"/>
            <a:ext cx="7696835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Смотрим какие есть секции в таблице в PostreSQL: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NcCAABCBQAAfDcAAL0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854710"/>
            <a:ext cx="8557895" cy="31667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K0CAAAeMwAAYQQAABAgAAAmAAAACAAAAP//////////"/>
              </a:ext>
            </a:extLst>
          </p:cNvSpPr>
          <p:nvPr/>
        </p:nvSpPr>
        <p:spPr>
          <a:xfrm>
            <a:off x="612775" y="434975"/>
            <a:ext cx="7696835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Создаём дополнительную секцию в таблице 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MUDAAACBgAAoTUAAH4g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976630"/>
            <a:ext cx="8105140" cy="4305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BgUAADwjAAChNQAA8CQAABAgAAAmAAAACAAAAP//////////"/>
              </a:ext>
            </a:extLst>
          </p:cNvSpPr>
          <p:nvPr/>
        </p:nvSpPr>
        <p:spPr>
          <a:xfrm>
            <a:off x="816610" y="5727700"/>
            <a:ext cx="7901305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После этих манипуляций все данные были перенесены в новую БД.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K0CAAAeMwAA3QUAABAgAAAmAAAACAAAAP//////////"/>
              </a:ext>
            </a:extLst>
          </p:cNvSpPr>
          <p:nvPr/>
        </p:nvSpPr>
        <p:spPr>
          <a:xfrm>
            <a:off x="612775" y="434975"/>
            <a:ext cx="7696835" cy="5181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cap="none">
                <a:latin typeface="Roboto" pitchFamily="2" charset="0"/>
                <a:ea typeface="Roboto" pitchFamily="2" charset="0"/>
                <a:cs typeface="Arial" pitchFamily="2" charset="-52"/>
              </a:rPr>
              <a:t>Третий этап – проверить работоспособность </a:t>
            </a:r>
            <a:r>
              <a:rPr lang="ru-ru" cap="none">
                <a:latin typeface="Roboto" pitchFamily="2" charset="0"/>
                <a:ea typeface="Roboto" pitchFamily="2" charset="0"/>
                <a:cs typeface="Roboto" pitchFamily="2" charset="0"/>
              </a:rPr>
              <a:t>web интерфейса </a:t>
            </a:r>
            <a:r>
              <a:rPr lang="ru-ru" cap="none">
                <a:latin typeface="Roboto" pitchFamily="2" charset="0"/>
                <a:ea typeface="Roboto" pitchFamily="2" charset="0"/>
                <a:cs typeface="Arial" pitchFamily="2" charset="-52"/>
              </a:rPr>
              <a:t>ПО «Клиентский модуль Sberbank FinLine»:</a:t>
            </a:r>
            <a:endParaRPr lang="ru-ru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sp>
        <p:nvSpPr>
          <p:cNvPr id="3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OgHAABfNAAAnAkAABAgAAAmAAAACAAAAP//////////"/>
              </a:ext>
            </a:extLst>
          </p:cNvSpPr>
          <p:nvPr/>
        </p:nvSpPr>
        <p:spPr>
          <a:xfrm>
            <a:off x="612775" y="1285240"/>
            <a:ext cx="7900670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Меняем в конфиге программы БД к которой будем подключаться с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MSSQL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на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PostgreSQL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4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cDAAA1CgAAjzYAAOIT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659255"/>
            <a:ext cx="8275320" cy="15728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7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KcDAACZFwAAjzYAANw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3836035"/>
            <a:ext cx="8275320" cy="16681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xQMAABACAABfNAAAxAMAABAgAAAmAAAACAAAAP//////////"/>
              </a:ext>
            </a:extLst>
          </p:cNvSpPr>
          <p:nvPr/>
        </p:nvSpPr>
        <p:spPr>
          <a:xfrm>
            <a:off x="612775" y="335280"/>
            <a:ext cx="7900670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Запускаем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web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интрефейс: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7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LsCAAA+BQAADDcAAFoi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852170"/>
            <a:ext cx="8504555" cy="47320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6QEAAG0gAACEMgAAPSMAABAgAAAmAAAACAAAAP//////////"/>
              </a:ext>
            </a:extLst>
          </p:cNvSpPr>
          <p:nvPr/>
        </p:nvSpPr>
        <p:spPr>
          <a:xfrm>
            <a:off x="310515" y="5271135"/>
            <a:ext cx="7901305" cy="4572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Видим список платежей прошедших через систему и можем проваливаться в детализацию данных. Следовательно всё работает корректно.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kBAAB6AQAAaTUAAPo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240030"/>
            <a:ext cx="8371840" cy="47955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yQIAAPQBAABkMwAAJAUAABAgAAAmAAAACAAAAP//////////"/>
              </a:ext>
            </a:extLst>
          </p:cNvSpPr>
          <p:nvPr/>
        </p:nvSpPr>
        <p:spPr>
          <a:xfrm>
            <a:off x="452755" y="317500"/>
            <a:ext cx="7901305" cy="5181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cap="none">
                <a:latin typeface="Roboto" pitchFamily="2" charset="0"/>
                <a:ea typeface="Roboto" pitchFamily="2" charset="0"/>
                <a:cs typeface="Arial" pitchFamily="2" charset="-52"/>
              </a:rPr>
              <a:t>Четвёртый этап - сравнительный анализ </a:t>
            </a:r>
            <a:r>
              <a:rPr lang="ru-ru" cap="none">
                <a:latin typeface="Roboto" pitchFamily="2" charset="0"/>
                <a:ea typeface="Roboto" pitchFamily="2" charset="0"/>
                <a:cs typeface="Roboto" pitchFamily="2" charset="0"/>
              </a:rPr>
              <a:t>синтаксических различий </a:t>
            </a:r>
            <a:r>
              <a:rPr lang="ru-ru" cap="none">
                <a:latin typeface="Roboto" pitchFamily="2" charset="0"/>
                <a:ea typeface="Roboto" pitchFamily="2" charset="0"/>
                <a:cs typeface="Arial" pitchFamily="2" charset="-52"/>
              </a:rPr>
              <a:t>Transact-SQL и PL/pgSQL.</a:t>
            </a:r>
            <a:endParaRPr lang="ru-ru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sp>
        <p:nvSpPr>
          <p:cNvPr id="3" name="TextBox 1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yQIAAHUGAACmLAAAKggAABAgAAAmAAAACAAAAP//////////"/>
              </a:ext>
            </a:extLst>
          </p:cNvSpPr>
          <p:nvPr/>
        </p:nvSpPr>
        <p:spPr>
          <a:xfrm>
            <a:off x="452755" y="1049655"/>
            <a:ext cx="6805295" cy="27749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На самом деле это тема для отдельной самостоятельной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работы </a:t>
            </a:r>
            <a:r>
              <a:rPr lang="ru-ru" sz="1200" cap="none">
                <a:latin typeface="Wingdings" pitchFamily="0" charset="2"/>
                <a:ea typeface="Roboto" pitchFamily="2" charset="0"/>
                <a:cs typeface="Arial" pitchFamily="2" charset="-52"/>
              </a:rPr>
              <a:t>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Поэтому буду краток.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yQIAAHMJAABCMQAAjScAABAgAAAmAAAACAAAAP//////////"/>
              </a:ext>
            </a:extLst>
          </p:cNvSpPr>
          <p:nvPr/>
        </p:nvSpPr>
        <p:spPr>
          <a:xfrm>
            <a:off x="452755" y="1536065"/>
            <a:ext cx="7554595" cy="489331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До данных курсов у меня не было практически никакого представления о синтаксисе PL/pgSQL.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Как отметил один программист (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  <a:hlinkClick r:id="rId2"/>
              </a:rPr>
              <a:t>https://eax.me/plpgsql/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):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b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«</a:t>
            </a:r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Сказать по правде, впервые увидев код на PL/pgSQL, я испытал ужас. Хотя в коде и угадывались типичные конструкции процедурных языков программирования, выглядел он больно уж загадочно и вообще напоминал код на COBOL.»</a:t>
            </a:r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Далее он пишет</a:t>
            </a:r>
            <a:r>
              <a:rPr lang="en-us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 (</a:t>
            </a:r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и это определённо радует</a:t>
            </a:r>
            <a:r>
              <a:rPr lang="en-us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)</a:t>
            </a:r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:</a:t>
            </a:r>
            <a:br/>
            <a:br/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«</a:t>
            </a:r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Само собой разумеется, со временем это ощущение у меня прошло. Цель заметки — показать, что кода на PL/pgSQL не нужно бояться, и в целом язык довольно простой.</a:t>
            </a:r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«</a:t>
            </a:r>
            <a:endParaRPr lang="en-us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Однажды мне уже пришлось разобраться с одним из довольно оригинальных языков программирования (</a:t>
            </a:r>
            <a:r>
              <a:rPr lang="en-us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Cache’ ObjectScript</a:t>
            </a:r>
            <a:r>
              <a:rPr lang="ru-ru" sz="1200" cap="none">
                <a:solidFill>
                  <a:srgbClr val="222222"/>
                </a:solidFill>
                <a:latin typeface="Roboto" pitchFamily="2" charset="0"/>
                <a:ea typeface="Roboto" pitchFamily="2" charset="0"/>
                <a:cs typeface="Arial" pitchFamily="2" charset="-52"/>
              </a:rPr>
              <a:t>) поэтому в голове крутились мысли: «Ладно, ну надо так надо, изучим теперь и этот язык».</a:t>
            </a:r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Ссылка на Карманный справочник: сравнение синтаксиса MS SQL Server и PostgreSQL.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  <a:hlinkClick r:id="rId3"/>
              </a:rPr>
              <a:t>https://habr.com/ru/companies/ozontech/articles/645173/</a:t>
            </a:r>
            <a:endParaRPr lang="en-us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en-us" sz="1200" cap="none">
              <a:solidFill>
                <a:srgbClr val="222222"/>
              </a:solidFill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lgMAAA8CAAAxNAAAwwMAABAgAAAmAAAACAAAAP//////////"/>
              </a:ext>
            </a:extLst>
          </p:cNvSpPr>
          <p:nvPr/>
        </p:nvSpPr>
        <p:spPr>
          <a:xfrm>
            <a:off x="582930" y="334645"/>
            <a:ext cx="7901305" cy="2768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Пример кода функции на языке </a:t>
            </a:r>
            <a:r>
              <a:rPr lang="en-us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COS</a:t>
            </a: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 (просто пример для общего развития)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yQIAAHMJAABCMQAASgwAABAgAAAmAAAACAAAAP//////////"/>
              </a:ext>
            </a:extLst>
          </p:cNvSpPr>
          <p:nvPr/>
        </p:nvSpPr>
        <p:spPr>
          <a:xfrm>
            <a:off x="452755" y="1536065"/>
            <a:ext cx="7554595" cy="46164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4" name="Рисунок 7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JMDAACkBAAAQjYAAPA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754380"/>
            <a:ext cx="8239125" cy="42748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>
            <a:extLst>
              <a:ext uri="smNativeData">
                <pr:smNativeData xmlns:pr="smNativeData" xmlns="smNativeData" val="SMDATA_15_d18bZxMAAAAlAAAAZAAAAE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P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3AQAAKoBAABjNAAAugYAABAgAAAmAAAACAAAAP//////////"/>
              </a:ext>
            </a:extLst>
          </p:cNvSpPr>
          <p:nvPr/>
        </p:nvSpPr>
        <p:spPr>
          <a:xfrm>
            <a:off x="789940" y="270510"/>
            <a:ext cx="7726045" cy="82296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Раз уж в моём распоряжении оказались коды функций/процедур написанных профессионалами и на Transact-SQL и на PL/pgSQL, я не мог их не сравнить и чему-то научиться.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/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  <a:p>
            <a:pPr>
              <a:defRPr b="1" cap="none"/>
            </a:pPr>
            <a:r>
              <a:rPr lang="ru-ru" sz="1200" cap="none">
                <a:latin typeface="Roboto" pitchFamily="2" charset="0"/>
                <a:ea typeface="Roboto" pitchFamily="2" charset="0"/>
                <a:cs typeface="Arial" pitchFamily="2" charset="-52"/>
              </a:rPr>
              <a:t>Сверху код на PL/pgSQL, снизу код на Transact-SQL:</a:t>
            </a:r>
            <a:endParaRPr lang="ru-ru" sz="1200" cap="none">
              <a:latin typeface="Roboto" pitchFamily="2" charset="0"/>
              <a:ea typeface="Roboto" pitchFamily="2" charset="0"/>
              <a:cs typeface="Arial" pitchFamily="2" charset="-52"/>
            </a:endParaRPr>
          </a:p>
        </p:txBody>
      </p:sp>
      <p:pic>
        <p:nvPicPr>
          <p:cNvPr id="3" name="Рисунок 5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wFAAAIBwAAqzYAAF8Z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143000"/>
            <a:ext cx="8025765" cy="2981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Рисунок 7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EwFAAAEGgAAOzYAAGA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4229100"/>
            <a:ext cx="7954645" cy="21717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wEAACmAAAAhTUAAI8W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05410"/>
            <a:ext cx="7981315" cy="35617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Рисунок 6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GwEAACPFgAAhTUAAAw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" y="3667125"/>
            <a:ext cx="7981315" cy="26803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33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YCAAB/NwAA3QcAABAAAAAmAAAACAAAAD0wAACADwAA"/>
              </a:ext>
            </a:extLst>
          </p:cNvSpPr>
          <p:nvPr>
            <p:ph type="title"/>
          </p:nvPr>
        </p:nvSpPr>
        <p:spPr>
          <a:xfrm>
            <a:off x="500380" y="440690"/>
            <a:ext cx="8521065" cy="83756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План защиты</a:t>
            </a:r>
            <a:endParaRPr lang="ru-ru" cap="none"/>
          </a:p>
        </p:txBody>
      </p:sp>
      <p:cxnSp>
        <p:nvCxnSpPr>
          <p:cNvPr id="3" name="Google Shape;152;p33"/>
          <p:cNvCxnSpPr>
            <a:extLst>
              <a:ext uri="smNativeData">
                <pr:smNativeData xmlns:pr="smNativeData" xmlns="smNativeData" val="SMDATA_15_d18bZxMAAAAlAAAADw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AE9hQAe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MAQAAPUZAAAxBAAAGx8AABAAAAAmAAAACAAAAP//////////"/>
              </a:ext>
            </a:extLst>
          </p:cNvCxnSpPr>
          <p:nvPr/>
        </p:nvCxnSpPr>
        <p:spPr>
          <a:xfrm>
            <a:off x="680720" y="4219575"/>
            <a:ext cx="635" cy="836930"/>
          </a:xfrm>
          <a:prstGeom prst="curvedConnector3">
            <a:avLst>
              <a:gd name="adj1" fmla="val -39687500"/>
            </a:avLst>
          </a:prstGeom>
          <a:noFill/>
          <a:ln w="19050" cap="flat" cmpd="sng" algn="ctr">
            <a:solidFill>
              <a:srgbClr val="013D85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4" name="Google Shape;153;p33"/>
          <p:cNvCxnSpPr>
            <a:extLst>
              <a:ext uri="smNativeData">
                <pr:smNativeData xmlns:pr="smNativeData" xmlns="smNativeData" val="SMDATA_15_d18bZxMAAAAlAAAADw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AE9hQAe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kCBi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MAQAAFofAAAxBAAAgCQAABAAAAAmAAAACAAAAP//////////"/>
              </a:ext>
            </a:extLst>
          </p:cNvCxnSpPr>
          <p:nvPr/>
        </p:nvCxnSpPr>
        <p:spPr>
          <a:xfrm>
            <a:off x="680720" y="5096510"/>
            <a:ext cx="635" cy="836930"/>
          </a:xfrm>
          <a:prstGeom prst="curvedConnector3">
            <a:avLst>
              <a:gd name="adj1" fmla="val -39687500"/>
            </a:avLst>
          </a:prstGeom>
          <a:noFill/>
          <a:ln w="19050" cap="flat" cmpd="sng" algn="ctr">
            <a:solidFill>
              <a:srgbClr val="013D85"/>
            </a:solidFill>
            <a:prstDash val="dash"/>
            <a:headEnd type="none"/>
            <a:tailEnd type="none"/>
          </a:ln>
          <a:effectLst/>
        </p:spPr>
      </p:cxnSp>
      <p:sp>
        <p:nvSpPr>
          <p:cNvPr id="5" name="Google Shape;154;p33"/>
          <p:cNvSpPr>
            <a:extLst>
              <a:ext uri="smNativeData">
                <pr:smNativeData xmlns:pr="smNativeData" xmlns="smNativeData" val="SMDATA_15_d18bZxMAAAAlAAAAZQAAAA0AAAAAqQEAAJAAAACpAQAAkAAAAAAAAAABAAAAAAAAAAEAAABQAAAAhbacS3FV1T8AAAAAAAAAAA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MAQAAAsJAAADGQAAIQwAABAAAAAmAAAACAAAAP//////////"/>
              </a:ext>
            </a:extLst>
          </p:cNvSpPr>
          <p:nvPr/>
        </p:nvSpPr>
        <p:spPr>
          <a:xfrm>
            <a:off x="680720" y="1470025"/>
            <a:ext cx="3385185" cy="50165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269875" tIns="91440" rIns="26987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latin typeface="Roboto" pitchFamily="2" charset="0"/>
                <a:ea typeface="Roboto" pitchFamily="2" charset="0"/>
                <a:cs typeface="Roboto" pitchFamily="2" charset="0"/>
              </a:rPr>
              <a:t>Цели проекта </a:t>
            </a:r>
            <a:endParaRPr sz="1500" cap="none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" name="Google Shape;155;p33"/>
          <p:cNvSpPr>
            <a:extLst>
              <a:ext uri="smNativeData">
                <pr:smNativeData xmlns:pr="smNativeData" xmlns="smNativeData" val="SMDATA_15_d18bZxMAAAAlAAAAZQAAAA0AAAAAqQEAAJAAAACpAQAAkAAAAAAAAAABAAAAAAAAAAEAAABQAAAAhbacS3FV1T8AAAAAAAAAAA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MAQAALENAAADGQAAxxAAABAAAAAmAAAACAAAAP//////////"/>
              </a:ext>
            </a:extLst>
          </p:cNvSpPr>
          <p:nvPr/>
        </p:nvSpPr>
        <p:spPr>
          <a:xfrm>
            <a:off x="680720" y="2225675"/>
            <a:ext cx="3385185" cy="50165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269875" tIns="91440" rIns="26987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latin typeface="Roboto" pitchFamily="2" charset="0"/>
                <a:ea typeface="Roboto" pitchFamily="2" charset="0"/>
                <a:cs typeface="Roboto" pitchFamily="2" charset="0"/>
              </a:rPr>
              <a:t>Что планировалось</a:t>
            </a:r>
            <a:endParaRPr sz="1500" cap="none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7" name="Google Shape;156;p33"/>
          <p:cNvSpPr>
            <a:extLst>
              <a:ext uri="smNativeData">
                <pr:smNativeData xmlns:pr="smNativeData" xmlns="smNativeData" val="SMDATA_15_d18bZxMAAAAlAAAAZQAAAA0AAAAAqQEAAJAAAACpAQAAkAAAAAAAAAABAAAAAAAAAAEAAABQAAAAhbacS3FV1T8AAAAAAAAAAA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MAQAAJYSAAADGQAArBUAABAAAAAmAAAACAAAAP//////////"/>
              </a:ext>
            </a:extLst>
          </p:cNvSpPr>
          <p:nvPr/>
        </p:nvSpPr>
        <p:spPr>
          <a:xfrm>
            <a:off x="680720" y="3021330"/>
            <a:ext cx="3385185" cy="50165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269875" tIns="91440" rIns="26987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latin typeface="Roboto" pitchFamily="2" charset="0"/>
                <a:ea typeface="Roboto" pitchFamily="2" charset="0"/>
                <a:cs typeface="Roboto" pitchFamily="2" charset="0"/>
              </a:rPr>
              <a:t>Используемые технологии</a:t>
            </a:r>
            <a:endParaRPr sz="1500" cap="none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" name="Google Shape;157;p33"/>
          <p:cNvSpPr>
            <a:extLst>
              <a:ext uri="smNativeData">
                <pr:smNativeData xmlns:pr="smNativeData" xmlns="smNativeData" val="SMDATA_15_d18bZxMAAAAlAAAAZQAAAA0AAAAAqQEAAJAAAACpAQAAkAAAAAAAAAABAAAAAAAAAAEAAABQAAAAhbacS3FV1T8AAAAAAAAAAA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MAQAAP8XAAADGQAAFRsAABAAAAAmAAAACAAAAP//////////"/>
              </a:ext>
            </a:extLst>
          </p:cNvSpPr>
          <p:nvPr/>
        </p:nvSpPr>
        <p:spPr>
          <a:xfrm>
            <a:off x="680720" y="3900805"/>
            <a:ext cx="3385185" cy="50165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269875" tIns="91440" rIns="26987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latin typeface="Roboto" pitchFamily="2" charset="0"/>
                <a:ea typeface="Roboto" pitchFamily="2" charset="0"/>
                <a:cs typeface="Roboto" pitchFamily="2" charset="0"/>
              </a:rPr>
              <a:t>Что получилось</a:t>
            </a:r>
            <a:endParaRPr sz="1500" cap="none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9" name="Google Shape;158;p33"/>
          <p:cNvSpPr>
            <a:extLst>
              <a:ext uri="smNativeData">
                <pr:smNativeData xmlns:pr="smNativeData" xmlns="smNativeData" val="SMDATA_15_d18bZxMAAAAlAAAAZQAAAA0AAAAAqQEAAJAAAACpAQAAkAAAAAAAAAABAAAAAAAAAAEAAABQAAAAhbacS3FV1T8AAAAAAAAAAA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MAQAAPkcAAADGQAADyAAABAAAAAmAAAACAAAAP//////////"/>
              </a:ext>
            </a:extLst>
          </p:cNvSpPr>
          <p:nvPr/>
        </p:nvSpPr>
        <p:spPr>
          <a:xfrm>
            <a:off x="680720" y="4709795"/>
            <a:ext cx="3385185" cy="50165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269875" tIns="91440" rIns="26987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latin typeface="Roboto" pitchFamily="2" charset="0"/>
                <a:ea typeface="Roboto" pitchFamily="2" charset="0"/>
                <a:cs typeface="Roboto" pitchFamily="2" charset="0"/>
              </a:rPr>
              <a:t>Схемы/архитектура</a:t>
            </a:r>
            <a:endParaRPr sz="1500" cap="none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0" name="Google Shape;159;p33"/>
          <p:cNvSpPr>
            <a:extLst>
              <a:ext uri="smNativeData">
                <pr:smNativeData xmlns:pr="smNativeData" xmlns="smNativeData" val="SMDATA_15_d18bZxMAAAAlAAAAZQAAAA0AAAAAqQEAAJAAAACpAQAAkAAAAAAAAAABAAAAAAAAAAEAAABQAAAAhbacS3FV1T8AAAAAAAAAAAAAAAAAAOA/AAAAAAAA4D8AAAAAAADgPwAAAAAAAOA/AAAAAAAA4D8AAAAAAADgPwAAAAAAAOA/AAAAAAAA4D8CAAAAjAAAAAEAAAAAAAAA/9lm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9lmAP///wEAAAAAAAAAAAAAAAAAAAAAAAAAAAAAAAAAAAAAAAAAAAAAAAJ/f38AWVlZA8zMzADAwP8Af39/AAAAAAAAAAAAAAAAAAAAAAAAAAAAIQAAABgAAAAUAAAAMAQAAMkhAAADGQAA3yQAABAAAAAmAAAACAAAAP//////////"/>
              </a:ext>
            </a:extLst>
          </p:cNvSpPr>
          <p:nvPr/>
        </p:nvSpPr>
        <p:spPr>
          <a:xfrm>
            <a:off x="680720" y="5492115"/>
            <a:ext cx="3385185" cy="50165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/>
        </p:spPr>
        <p:txBody>
          <a:bodyPr vert="horz" wrap="square" lIns="269875" tIns="91440" rIns="269875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>
                <a:latin typeface="Roboto" pitchFamily="2" charset="0"/>
                <a:ea typeface="Roboto" pitchFamily="2" charset="0"/>
                <a:cs typeface="Roboto" pitchFamily="2" charset="0"/>
              </a:rPr>
              <a:t>Выводы</a:t>
            </a:r>
            <a:endParaRPr sz="1500" cap="none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cxnSp>
        <p:nvCxnSpPr>
          <p:cNvPr id="11" name="Google Shape;160;p33"/>
          <p:cNvCxnSpPr>
            <a:extLst>
              <a:ext uri="smNativeData">
                <pr:smNativeData xmlns:pr="smNativeData" xmlns="smNativeData" val="SMDATA_15_d18bZxMAAAAlAAAADw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AE9hQAe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MAQAAK8UAAAxBAAA1RkAABAAAAAmAAAACAAAAP//////////"/>
              </a:ext>
            </a:extLst>
          </p:cNvCxnSpPr>
          <p:nvPr/>
        </p:nvCxnSpPr>
        <p:spPr>
          <a:xfrm>
            <a:off x="680720" y="3362325"/>
            <a:ext cx="635" cy="836930"/>
          </a:xfrm>
          <a:prstGeom prst="curvedConnector3">
            <a:avLst>
              <a:gd name="adj1" fmla="val -39687500"/>
            </a:avLst>
          </a:prstGeom>
          <a:noFill/>
          <a:ln w="19050" cap="flat" cmpd="sng" algn="ctr">
            <a:solidFill>
              <a:srgbClr val="013D85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2" name="Google Shape;161;p33"/>
          <p:cNvCxnSpPr>
            <a:extLst>
              <a:ext uri="smNativeData">
                <pr:smNativeData xmlns:pr="smNativeData" xmlns="smNativeData" val="SMDATA_15_d18bZxMAAAAlAAAADw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AE9hQAe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LgQAAGkPAAAvBAAAjxQAABAAAAAmAAAACAAAAP//////////"/>
              </a:ext>
            </a:extLst>
          </p:cNvCxnSpPr>
          <p:nvPr/>
        </p:nvCxnSpPr>
        <p:spPr>
          <a:xfrm>
            <a:off x="679450" y="2505075"/>
            <a:ext cx="635" cy="836930"/>
          </a:xfrm>
          <a:prstGeom prst="curvedConnector3">
            <a:avLst>
              <a:gd name="adj1" fmla="val -39687500"/>
            </a:avLst>
          </a:prstGeom>
          <a:noFill/>
          <a:ln w="19050" cap="flat" cmpd="sng" algn="ctr">
            <a:solidFill>
              <a:srgbClr val="013D85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13" name="Google Shape;162;p33"/>
          <p:cNvCxnSpPr>
            <a:extLst>
              <a:ext uri="smNativeData">
                <pr:smNativeData xmlns:pr="smNativeData" xmlns="smNativeData" val="SMDATA_15_d18bZxMAAAAlAAAADwAAAA0AAAAAkAAAAEgAAACQAAAASAAAAAAAAAAAAAAAAAAAAAEAAABQAAAAAAAAAADWiMAAAAAAAAAAAAAAAAAAAP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wAAAAE9hQAeAAAAAQAAACMAAAAjAAAAIwAAAB4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E9hQB/f38AWVlZA8zMzADAwP8Af39/AAAAAAAAAAAAAAAAAAAAAAAAAAAAIQAAABgAAAAUAAAAMAQAACMKAAAxBAAASQ8AABAAAAAmAAAACAAAAP//////////"/>
              </a:ext>
            </a:extLst>
          </p:cNvCxnSpPr>
          <p:nvPr/>
        </p:nvCxnSpPr>
        <p:spPr>
          <a:xfrm>
            <a:off x="680720" y="1647825"/>
            <a:ext cx="635" cy="836930"/>
          </a:xfrm>
          <a:prstGeom prst="curvedConnector3">
            <a:avLst>
              <a:gd name="adj1" fmla="val -39687500"/>
            </a:avLst>
          </a:prstGeom>
          <a:noFill/>
          <a:ln w="19050" cap="flat" cmpd="sng" algn="ctr">
            <a:solidFill>
              <a:srgbClr val="013D85"/>
            </a:solidFill>
            <a:prstDash val="dash"/>
            <a:headEnd type="none"/>
            <a:tailEnd type="non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F4EAACoAgAAnTYAAD0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" y="431800"/>
            <a:ext cx="8168005" cy="46462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OYFAADNAQAALTYAAMoi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292735"/>
            <a:ext cx="7847965" cy="5362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AAAAACf39/AFlZWQPMzMwAwMD/AH9/fwAAAAAAAAAAAAAAAAD///8AAAAAACEAAAAYAAAAFAAAANMDAAA7AQAAnTYAAI4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" y="200025"/>
            <a:ext cx="8256270" cy="6067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4"/>
          <p:cNvPicPr>
            <a:picLocks noChangeAspect="1"/>
            <a:extLst>
              <a:ext uri="smNativeData">
                <pr:smNativeData xmlns:pr="smNativeData" xmlns="smNativeData" val="SMDATA_17_d18bZxMAAAAlAAAAEQAAAC0AAAAAkAAAAEgAAACQAAAAS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KF9AX///8BAAAAAAAAAAAAAAAAAAAAAAAAAAAAAAAAAAAAAAAAAAD///8Bf39/AFlZWQPMzMwAwMD/AH9/fwAAAAAAAAAAAAAAAAD///8AAAAAACEAAAAYAAAAFAAAAAADAADlAQAAxzYAAFE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307975"/>
            <a:ext cx="8416925" cy="559562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1;p39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YCAAB/NwAAvwoAABAAAAAmAAAACAAAADwwAACADwAA"/>
              </a:ext>
            </a:extLst>
          </p:cNvSpPr>
          <p:nvPr>
            <p:ph type="title"/>
          </p:nvPr>
        </p:nvSpPr>
        <p:spPr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Выводы и планы по развитию</a:t>
            </a:r>
            <a:endParaRPr lang="ru-ru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2058670"/>
          <a:ext cx="7239000" cy="28162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1.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Цели проекта достигнуты.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2.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 defTabSz="9144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Первый практический опыт работы с СУБД Post</a:t>
                      </a:r>
                      <a:r>
                        <a:rPr lang="en-us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g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reSQL успешно получен. 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3.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Предстоит большая работа по переводу с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СУБД </a:t>
                      </a:r>
                      <a:r>
                        <a:rPr lang="en-us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MS SQL Server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на СУБД </a:t>
                      </a:r>
                      <a:r>
                        <a:rPr lang="en-us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PostgreSQL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АБС нашего банка.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4.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700" b="1" cap="none"/>
                      </a:pPr>
                      <a:r>
                        <a:rPr lang="ru-ru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Необходимо дальнейшее изучение языка </a:t>
                      </a:r>
                      <a:r>
                        <a:rPr lang="ru-ru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PL/pgSQL и применение его на практике.</a:t>
                      </a:r>
                      <a:r>
                        <a:rPr lang="ru-ru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 </a:t>
                      </a:r>
                      <a:endParaRPr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;p40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B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AAAAAJ/f38AWVlZA8zMzADAwP8Af39/AAAAAAAAAAAAAAAAAAAAAAAAAAAAIQAAABgAAAAUAAAA4gUAAEADAABJNQAAziQAABAAAAAmAAAACAAAADwwAACADwAA"/>
              </a:ext>
            </a:extLst>
          </p:cNvSpPr>
          <p:nvPr>
            <p:ph type="title"/>
          </p:nvPr>
        </p:nvSpPr>
        <p:spPr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Спасибо за внимание!</a:t>
            </a:r>
            <a:br/>
            <a:endParaRPr sz="1400" b="0" cap="none">
              <a:solidFill>
                <a:srgbClr val="000000"/>
              </a:solidFill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4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YCAAB/NwAAqgkAABAAAAAmAAAACAAAAD0wAACADwAA"/>
              </a:ext>
            </a:extLst>
          </p:cNvSpPr>
          <p:nvPr>
            <p:ph type="title"/>
          </p:nvPr>
        </p:nvSpPr>
        <p:spPr>
          <a:xfrm>
            <a:off x="500380" y="440690"/>
            <a:ext cx="8521065" cy="113030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Цели проекта</a:t>
            </a:r>
            <a:endParaRPr lang="ru-ru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836930" y="1578610"/>
          <a:ext cx="7239000" cy="3642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85534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1.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 defTabSz="9144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Перевести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ПО «Клиентский модуль </a:t>
                      </a:r>
                      <a:r>
                        <a:rPr lang="en-us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Sberbank FinLine»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с СУБД </a:t>
                      </a:r>
                      <a:r>
                        <a:rPr lang="en-us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MS SQL Server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на СУБД </a:t>
                      </a:r>
                      <a:r>
                        <a:rPr lang="en-us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PostgreSQL.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 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855345"/>
                  </a:ext>
                </a:extLst>
              </a:tr>
              <a:tr h="85534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2.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Приобрести практический опыт в создании и настройке   заданий по расписанию в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PostgreSQL.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855345"/>
                  </a:ext>
                </a:extLst>
              </a:tr>
              <a:tr h="85534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3.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Приобрести практический опыт подключения и взаимодействия с СУБД PostgreSQL из одной из Интегрированных сред разработки.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855345"/>
                  </a:ext>
                </a:extLst>
              </a:tr>
              <a:tr h="855345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4.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Проанализировать синтаксические различая 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Transact-SQL и PL/pgSQL.</a:t>
                      </a:r>
                      <a:endParaRPr lang="ru-ru"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8553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5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YCAAB/NwAAjwgAABAAAAAmAAAACAAAAD0wAACADwAA"/>
              </a:ext>
            </a:extLst>
          </p:cNvSpPr>
          <p:nvPr>
            <p:ph type="title"/>
          </p:nvPr>
        </p:nvSpPr>
        <p:spPr>
          <a:xfrm>
            <a:off x="500380" y="440690"/>
            <a:ext cx="8521065" cy="95059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Что планировалось</a:t>
            </a:r>
            <a:endParaRPr lang="ru-ru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384935"/>
          <a:ext cx="7239000" cy="46361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6286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1.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Установить СУБД </a:t>
                      </a:r>
                      <a:r>
                        <a:rPr lang="en-us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PostgreSQL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 16.4 и его расширение </a:t>
                      </a:r>
                      <a:r>
                        <a:rPr lang="en-us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pgAgent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628650"/>
                  </a:ext>
                </a:extLst>
              </a:tr>
              <a:tr h="6286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2.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 defTabSz="9144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Используя предоставленные поддержкой Сбера скрипты, создать БД необходимой структуры в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СУБД PostgreSQL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628650"/>
                  </a:ext>
                </a:extLst>
              </a:tr>
              <a:tr h="6286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3.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Используя </a:t>
                      </a: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IDE Microsoft Visual Studio разработать небольшое приложение на языке программирования C#, с помощью которого перенести данные между таблицами двух СУБД.</a:t>
                      </a:r>
                      <a:endParaRPr lang="ru-ru"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628650"/>
                  </a:ext>
                </a:extLst>
              </a:tr>
              <a:tr h="6286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4.</a:t>
                      </a:r>
                      <a:br/>
                      <a:endParaRPr lang="ru-ru"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Используя web интерфейс </a:t>
                      </a:r>
                      <a:r>
                        <a:rPr lang="ru-ru" sz="1700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ПО «Клиентский модуль Sberbank FinLine» подключиться к созданной в СУБД PostgreSQL БД и проверить её работоспособность.</a:t>
                      </a:r>
                      <a:endParaRPr lang="ru-ru"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628650"/>
                  </a:ext>
                </a:extLst>
              </a:tr>
              <a:tr h="62865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5.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7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Проанализировать полученную БД, сравнить структуры объектов двух БД, выявить синтаксические отличия в функциях (MS SQL Server и PostgreSQL).</a:t>
                      </a:r>
                      <a:endParaRPr sz="17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62865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36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LYCAAB/NwAARwkAABAAAAAmAAAACAAAAD0wAACADwAA"/>
              </a:ext>
            </a:extLst>
          </p:cNvSpPr>
          <p:nvPr>
            <p:ph type="title"/>
          </p:nvPr>
        </p:nvSpPr>
        <p:spPr>
          <a:xfrm>
            <a:off x="500380" y="440690"/>
            <a:ext cx="8521065" cy="1067435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cap="none"/>
              <a:t>Используемые технологии</a:t>
            </a:r>
            <a:endParaRPr lang="ru-ru" cap="none"/>
          </a:p>
        </p:txBody>
      </p:sp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952500" y="1508760"/>
          <a:ext cx="7239000" cy="2990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585"/>
                <a:gridCol w="6749415"/>
              </a:tblGrid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1.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800" b="1" cap="none"/>
                      </a:pPr>
                      <a:r>
                        <a:rPr lang="ru-ru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MS SQL Server 2017</a:t>
                      </a:r>
                      <a:r>
                        <a:rPr lang="ru-ru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 </a:t>
                      </a:r>
                      <a:endParaRPr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2.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800" b="1" cap="none"/>
                      </a:pPr>
                      <a:r>
                        <a:rPr lang="ru-ru" cap="none">
                          <a:latin typeface="Roboto" pitchFamily="2" charset="0"/>
                          <a:ea typeface="Arial" pitchFamily="2" charset="-52"/>
                          <a:cs typeface="Arial" pitchFamily="2" charset="-52"/>
                        </a:rPr>
                        <a:t>PostgreSQL 16.4</a:t>
                      </a:r>
                      <a:r>
                        <a:rPr lang="ru-ru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 </a:t>
                      </a:r>
                      <a:endParaRPr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3.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en-us" sz="1800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Microsoft Visual Studio Community 2019 </a:t>
                      </a:r>
                      <a:r>
                        <a:rPr lang="ru-ru" sz="1800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Версия 16.11.41</a:t>
                      </a:r>
                      <a:endParaRPr sz="18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4.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ru-ru" sz="1800" cap="none">
                          <a:latin typeface="Roboto" pitchFamily="2" charset="0"/>
                          <a:ea typeface="Roboto" pitchFamily="2" charset="0"/>
                          <a:cs typeface="Arial" pitchFamily="2" charset="-52"/>
                        </a:rPr>
                        <a:t>ПО «Клиентский модуль Sberbank FinLine» v 1.6</a:t>
                      </a:r>
                      <a:endParaRPr sz="18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5.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en-us" sz="18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DBeaver </a:t>
                      </a:r>
                      <a:r>
                        <a:rPr lang="ru-ru" sz="18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Версия 24.2.0.202409011551</a:t>
                      </a:r>
                      <a:endParaRPr lang="ru-ru" sz="18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  <a:tr h="381000">
                <a:tc>
                  <a:txBody>
                    <a:bodyPr wrap="square" numCol="1"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 cap="none">
                          <a:solidFill>
                            <a:srgbClr val="FF9900"/>
                          </a:solidFill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6.</a:t>
                      </a:r>
                      <a:endParaRPr sz="1700" b="1" cap="none">
                        <a:solidFill>
                          <a:srgbClr val="FF9900"/>
                        </a:solidFill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cap="none"/>
                      </a:pPr>
                      <a:r>
                        <a:rPr lang="en-us" sz="18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DbVisualizer Free 24.2.</a:t>
                      </a:r>
                      <a:r>
                        <a:rPr lang="ru-ru" sz="1800" cap="none">
                          <a:latin typeface="Roboto" pitchFamily="2" charset="0"/>
                          <a:ea typeface="Roboto" pitchFamily="2" charset="0"/>
                          <a:cs typeface="Roboto" pitchFamily="2" charset="0"/>
                        </a:rPr>
                        <a:t>2</a:t>
                      </a:r>
                      <a:endParaRPr lang="ru-ru" sz="1800" cap="none">
                        <a:latin typeface="Roboto" pitchFamily="2" charset="0"/>
                        <a:ea typeface="Roboto" pitchFamily="2" charset="0"/>
                        <a:cs typeface="Roboto" pitchFamily="2" charset="0"/>
                      </a:endParaRPr>
                    </a:p>
                  </a:txBody>
                  <a:tcPr marL="198120" marR="91440" marT="91440" marB="9144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29847159" type="min" val="381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OkBAAB/NwAAuScAABAAAAAmAAAACAAAAAEgAACADwAA"/>
              </a:ext>
            </a:extLst>
          </p:cNvSpPr>
          <p:nvPr>
            <p:ph type="body" idx="1"/>
          </p:nvPr>
        </p:nvSpPr>
        <p:spPr>
          <a:xfrm>
            <a:off x="500380" y="310515"/>
            <a:ext cx="8521065" cy="614680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b="1" cap="none"/>
            </a:pPr>
            <a:r>
              <a:rPr lang="ru-ru" sz="1400" cap="none"/>
              <a:t>Первый этап – прогон скриптов по созданию структуры БД.</a:t>
            </a:r>
            <a:endParaRPr lang="ru-ru" sz="140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Дорожная карта изменений версий структуры БД состояла из 16 шагов: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1) D-05.000 - начальная версия, не предназначенная для промышленной эксплуатации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2) D-06.000 - добавлено логирование успешной доставки сообщений, логирование завершения работы КМ,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              логирование нештатных ситуаций Шлюза на стороне Сбербанка,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              (версия КМ D-06.001 не принята в промышленную эксплуатацию и не распространялась)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3) D-06.002 - изменения для передачи заявок на инкассацию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4) D-06.003 - изменения для поиска документа UI по имени файла, версия КМ D-06.003 не распространялась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5) D-07.000 - дополнен справочник событий, версия КМ D-07.000 не распространялась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6) D-07.001 - изменения для фильтрации дубликатов сообщений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7) D-07.002 - изменения для передачи чеков на инкассацию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8) D-07.004 - изменения для потока повторной отправки документов в Сбербанк, на которые не было получено ответа со стороны Сбербанка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              (версия D-07.003 не требовала изменений в БД и не распространялась)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9) D-07.005 - версия не требует изменений в БД и не распространялась среди клиентов ЛОРО счетов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10) D-07.006 - версия не требует изменений в БД и не распространялась среди клиентов ЛОРО счетов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11) D-07.007 - безопасный обмен сообщениями с помощью LAU ключевания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12) D-07.008 - версия не требует изменений в БД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13) D-07.009 - версия не требует изменений в БД и не распространяется среди клиентов ЛОРО счетов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14) D-07.010 - версия не требует изменений в БД и не распространяется среди клиентов ЛОРО счетов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15) D-07.011 - версия не распространяется среди клиентов использующих КМ на WEB сервисах</a:t>
            </a:r>
            <a:endParaRPr lang="ru-ru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cap="none"/>
              <a:t> 16) D-08.000 - Проверка на дубли квитанций</a:t>
            </a: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/>
          <p:cNvSpPr>
            <a:spLocks noGrp="1" noChangeArrowheads="1"/>
            <a:extLst>
              <a:ext uri="smNativeData">
                <pr:smNativeData xmlns:pr="smNativeData" xmlns="smNativeData" val="SMDATA_15_d18bZxMAAAAlAAAAZAAAAA0AAAAAkAAAAJAAAACQAAAAkAAAAAAAAAAAAAAAAAAAAAEAAABQAAAAAAAAAAAA4D8AAAAAAADgPwAAAAAAAOA/AAAAAAAA4D8AAAAAAADgPwAAAAAAAOA/AAAAAAAA4D8AAAAAAADgPwAAAAAAAOA/AAAAAAAA4D8CAAAAjAAAAAAAAAAAAAAAQoX0D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BZWVk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QoX0Bf///wEAAAAAAAAAAAAAAAAAAAAAAAAAAAAAAAAAAAAAAAAAAP///wF/f38AWVlZA8zMzADAwP8Af39/AAAAAAAAAAAAAAAAAAAAAAAAAAAAIQAAABgAAAAUAAAAFAMAAKMBAAB/NwAAuScAABAAAAAmAAAACAAAAAEgAACADwAA"/>
              </a:ext>
            </a:extLst>
          </p:cNvSpPr>
          <p:nvPr>
            <p:ph type="body" idx="1"/>
          </p:nvPr>
        </p:nvSpPr>
        <p:spPr>
          <a:xfrm>
            <a:off x="500380" y="266065"/>
            <a:ext cx="8521065" cy="6191250"/>
          </a:xfrm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sz="840" cap="none"/>
              <a:t>На каждом из 16-ти шагов нужно было выполнить файл </a:t>
            </a:r>
            <a:r>
              <a:rPr lang="en-us" sz="840" cap="none"/>
              <a:t>setup.cmd (</a:t>
            </a:r>
            <a:r>
              <a:rPr lang="ru-ru" sz="840" cap="none"/>
              <a:t>для ос </a:t>
            </a:r>
            <a:r>
              <a:rPr lang="en-us" sz="840" cap="none"/>
              <a:t>Windows)</a:t>
            </a:r>
            <a:r>
              <a:rPr lang="ru-ru" sz="840" cap="none"/>
              <a:t> или файл </a:t>
            </a:r>
            <a:r>
              <a:rPr lang="en-us" sz="840" cap="none"/>
              <a:t>setup.sh</a:t>
            </a:r>
            <a:r>
              <a:rPr lang="ru-ru" sz="840" cap="none"/>
              <a:t> </a:t>
            </a:r>
            <a:r>
              <a:rPr lang="en-us" sz="840" cap="none"/>
              <a:t>(</a:t>
            </a:r>
            <a:r>
              <a:rPr lang="ru-ru" sz="840" cap="none"/>
              <a:t>для ос </a:t>
            </a:r>
            <a:r>
              <a:rPr lang="en-us" sz="840" cap="none"/>
              <a:t>Linux)</a:t>
            </a:r>
            <a:r>
              <a:rPr lang="ru-ru" sz="840" cap="none"/>
              <a:t>.</a:t>
            </a:r>
            <a:endParaRPr lang="ru-ru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sz="840" cap="none"/>
              <a:t>Пример содержимого файла </a:t>
            </a:r>
            <a:r>
              <a:rPr lang="en-us" sz="840" cap="none"/>
              <a:t>setup.cmd</a:t>
            </a:r>
            <a:r>
              <a:rPr lang="ru-ru" sz="840" cap="none"/>
              <a:t>:</a:t>
            </a:r>
            <a:endParaRPr lang="ru-ru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chcp 1251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TABLESPACE_LOG_DATA=D:\Base\LOG\DATA</a:t>
            </a:r>
            <a:r>
              <a:rPr lang="ru-ru" sz="840" cap="none"/>
              <a:t> - Путь к папке с tablespace для данных оперативной БД логирования в файловой системе сервера БД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TABLESPACE_LOG_INDX=D:\Base\LOG\INDX</a:t>
            </a:r>
            <a:r>
              <a:rPr lang="ru-ru" sz="840" cap="none"/>
              <a:t>   - Путь к папке с tablespace для индексов оперативной БД логирования в файловой системе сервера БД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TABLESPACE_LOG_LOB=D:\Base\LOG\LOB</a:t>
            </a:r>
            <a:r>
              <a:rPr lang="ru-ru" sz="840" cap="none"/>
              <a:t>       - Путь к папке с tablespace для больших объектов оперативной БД логирования в файловой системе сервера БД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TABLESPACE_ARC_DATA=D:\Base\ARC\DATA</a:t>
            </a:r>
            <a:r>
              <a:rPr lang="ru-ru" sz="840" cap="none"/>
              <a:t> - Путь к папке с tablespace для данных архивной БД логирования в файловой системе сервера БД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TABLESPACE_ARC_INDX=D:\Base\ARC\INDX</a:t>
            </a:r>
            <a:r>
              <a:rPr lang="ru-ru" sz="840" cap="none"/>
              <a:t>    - Путь к папке с tablespace для индексов архивной БД логирования в файловой системе сервера БД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TABLESPACE_ARC_LOB=D:\Base\ARC\LOB</a:t>
            </a:r>
            <a:r>
              <a:rPr lang="ru-ru" sz="840" cap="none"/>
              <a:t>       - Путь к папке с tablespace для больших объектов архивной БД логирования в файловой системе сервера БД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POSTGRESQL_HOME=C:\Program Files\PostgreSQL\16\bin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USERLOG=</a:t>
            </a:r>
            <a:r>
              <a:rPr lang="ru-ru" sz="840" cap="none"/>
              <a:t>*</a:t>
            </a:r>
            <a:r>
              <a:rPr lang="en-us" sz="840" cap="none"/>
              <a:t>esslog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USERARC=</a:t>
            </a:r>
            <a:r>
              <a:rPr lang="ru-ru" sz="840" cap="none"/>
              <a:t>*</a:t>
            </a:r>
            <a:r>
              <a:rPr lang="en-us" sz="840" cap="none"/>
              <a:t>essarc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PASSLOG=***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PASSARC=***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PASSADMIN=***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DBNAME=finline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HOSTNAME=localhost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PORTNUM=5432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ADMINDB=postgres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md logs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OLDPATH=%PATH%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PATH=%POSTGRESQL_HOME%; %PATH%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PGPASSWORD=%PASSADMIN%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psql -d %DBNAME% -h %HOSTNAME% -p %PORTNUM% -U %ADMINDB% -L logs/create_sbaccessarc.log -f create_sbaccessarc.sql -v workrole=%USERARC% -v passwd='%PASSARC%' -v datatbs='%TABLESPACE_ARC_DATA%' -v indextbs='%TABLESPACE_ARC_INDX%' -v lobtbs='%TABLESPACE_ARC_LOB%' -w &gt;&gt; ./error_log.txt 2&gt;&amp;1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PGPASSWORD=%PASSADMIN%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psql -d %DBNAME% -h %HOSTNAME% -p %PORTNUM% -U %ADMINDB% -L logs/create_sbaccesslog.log -f create_sbaccesslog.sql -v workrole=%USERLOG% -v passwd='%PASSLOG%' -v datatbs='%TABLESPACE_LOG_DATA%' -v indextbs='%TABLESPACE_LOG_INDX%' -v lobtbs='%TABLESPACE_LOG_LOB%' -w  &gt;&gt; ./error_log.txt 2&gt;&amp;1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PGPASSWORD=%PASSARC%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psql -d %DBNAME% -h %HOSTNAME% -p %PORTNUM% -U %USERARC% -L logs/install_sbaccessarc.log -f SBACCESSARC/install_sbaccessarc.sql -v userlog='%USERLOG%' -v userarc='%USERARC%' -w  &gt;&gt; ./error_log.txt 2&gt;&amp;1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PGPASSWORD=%PASSLOG%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psql -d %DBNAME% -h %HOSTNAME% -p %PORTNUM% -U %USERLOG% -L logs/install_sbaccesslog.log -f SBACCESSLOG/install_sbaccesslog.sql -v userlog='%USERLOG%' -v userarc='%USERARC%' -w  &gt;&gt; ./error_log.txt 2&gt;&amp;1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set PGPASSWORD=%PASSADMIN%</a:t>
            </a:r>
            <a:endParaRPr lang="en-us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en-us" sz="840" cap="none"/>
              <a:t>psql -d %DBNAME% -h %HOSTNAME% -p %PORTNUM% -U %ADMINDB% -L logs/create_jobs.log -f create_jobs.sql -v userlog='%USERLOG%' -w  &gt;&gt; ./error_log.txt 2&gt;&amp;1</a:t>
            </a:r>
            <a:endParaRPr lang="ru-ru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endParaRPr lang="ru-ru" sz="840" cap="none"/>
          </a:p>
          <a:p>
            <a:pPr marL="120650" indent="0">
              <a:lnSpc>
                <a:spcPct val="100000"/>
              </a:lnSpc>
              <a:spcBef>
                <a:spcPts val="210"/>
              </a:spcBef>
              <a:buNone/>
              <a:defRPr sz="1190" cap="none"/>
            </a:pPr>
            <a:r>
              <a:rPr lang="ru-ru" sz="840" cap="none"/>
              <a:t>Детальное описание скриптов на </a:t>
            </a:r>
            <a:r>
              <a:rPr lang="en-us" sz="840" cap="none"/>
              <a:t>github (https://github.com/Sannifed/OtusPostgreDBA202405/tree/main/Project)</a:t>
            </a:r>
            <a:r>
              <a:rPr lang="ru-ru" sz="840" cap="none"/>
              <a:t>.</a:t>
            </a:r>
            <a:endParaRPr lang="ru-ru" sz="84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EEEEEE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EEEEEE"/>
        </a:dk2>
        <a:lt2>
          <a:srgbClr val="595959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10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6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7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8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ppt/theme/themeOverride9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58158"/>
    </a:dk2>
    <a:lt2>
      <a:srgbClr val="F3F3F3"/>
    </a:lt2>
    <a:accent1>
      <a:srgbClr val="058DC7"/>
    </a:accent1>
    <a:accent2>
      <a:srgbClr val="50B432"/>
    </a:accent2>
    <a:accent3>
      <a:srgbClr val="ED561B"/>
    </a:accent3>
    <a:accent4>
      <a:srgbClr val="EDEF00"/>
    </a:accent4>
    <a:accent5>
      <a:srgbClr val="24CBE5"/>
    </a:accent5>
    <a:accent6>
      <a:srgbClr val="64E572"/>
    </a:accent6>
    <a:hlink>
      <a:srgbClr val="2200CC"/>
    </a:hlink>
    <a:folHlink>
      <a:srgbClr val="551A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faa</cp:lastModifiedBy>
  <cp:revision>0</cp:revision>
  <dcterms:created xsi:type="dcterms:W3CDTF">2024-10-24T10:19:33Z</dcterms:created>
  <dcterms:modified xsi:type="dcterms:W3CDTF">2024-10-25T09:05:59Z</dcterms:modified>
</cp:coreProperties>
</file>